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91" r:id="rId3"/>
    <p:sldId id="290" r:id="rId4"/>
    <p:sldId id="293" r:id="rId5"/>
    <p:sldId id="259" r:id="rId6"/>
    <p:sldId id="258" r:id="rId7"/>
    <p:sldId id="297" r:id="rId8"/>
    <p:sldId id="295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257" r:id="rId17"/>
    <p:sldId id="261" r:id="rId18"/>
    <p:sldId id="262" r:id="rId19"/>
    <p:sldId id="271" r:id="rId20"/>
    <p:sldId id="270" r:id="rId21"/>
    <p:sldId id="305" r:id="rId22"/>
    <p:sldId id="307" r:id="rId23"/>
    <p:sldId id="308" r:id="rId24"/>
    <p:sldId id="294" r:id="rId25"/>
    <p:sldId id="288" r:id="rId26"/>
    <p:sldId id="279" r:id="rId27"/>
    <p:sldId id="280" r:id="rId28"/>
  </p:sldIdLst>
  <p:sldSz cx="9144000" cy="5143500" type="screen16x9"/>
  <p:notesSz cx="6858000" cy="9144000"/>
  <p:embeddedFontLst>
    <p:embeddedFont>
      <p:font typeface="Encode Sans" panose="020B0604020202020204" charset="0"/>
      <p:regular r:id="rId30"/>
      <p:bold r:id="rId31"/>
    </p:embeddedFont>
    <p:embeddedFont>
      <p:font typeface="Encode Sans ExtraLight" panose="020B0604020202020204" charset="0"/>
      <p:regular r:id="rId32"/>
      <p:bold r:id="rId33"/>
    </p:embeddedFont>
    <p:embeddedFont>
      <p:font typeface="Yu Gothic UI Semilight" panose="020B0604020202020204" charset="-128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5C21"/>
    <a:srgbClr val="27272D"/>
    <a:srgbClr val="D4D3D9"/>
    <a:srgbClr val="245622"/>
    <a:srgbClr val="0C9619"/>
    <a:srgbClr val="26E658"/>
    <a:srgbClr val="115B1F"/>
    <a:srgbClr val="00C821"/>
    <a:srgbClr val="BA3B21"/>
    <a:srgbClr val="4F4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924551-D2DA-4D03-B96D-862964BF127E}">
  <a:tblStyle styleId="{87924551-D2DA-4D03-B96D-862964BF12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1946" autoAdjust="0"/>
  </p:normalViewPr>
  <p:slideViewPr>
    <p:cSldViewPr snapToGrid="0">
      <p:cViewPr varScale="1">
        <p:scale>
          <a:sx n="97" d="100"/>
          <a:sy n="97" d="100"/>
        </p:scale>
        <p:origin x="3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68306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791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612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otas 1">
            <a:extLst>
              <a:ext uri="{FF2B5EF4-FFF2-40B4-BE49-F238E27FC236}">
                <a16:creationId xmlns:a16="http://schemas.microsoft.com/office/drawing/2014/main" xmlns="" id="{E148E83D-D2EC-48E7-8538-D6C2EFEFE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Los mismos 43 bits</a:t>
            </a:r>
          </a:p>
          <a:p>
            <a:r>
              <a:rPr lang="es-CL" dirty="0"/>
              <a:t>El Athlon original, Athlon </a:t>
            </a:r>
            <a:r>
              <a:rPr lang="es-CL" dirty="0" err="1"/>
              <a:t>Classic</a:t>
            </a:r>
            <a:r>
              <a:rPr lang="es-CL" dirty="0"/>
              <a:t>, fue el primer procesador x86 de séptima generación y en un principio mantuvo su liderazgo de rendimiento sobre los microprocesadores de Intel. AMD ha continuado usando el nombre Athlon para sus procesadores de octava generación Athlon 64.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CL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Athlon XP competencia Pentium IV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CL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Núcleo Barton</a:t>
            </a:r>
            <a:r>
              <a:rPr lang="es-CL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eran procesadores de bajo consumo diseñados para portátil.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CL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Núcleo </a:t>
            </a:r>
            <a:r>
              <a:rPr lang="es-CL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Thorton</a:t>
            </a:r>
            <a:endParaRPr lang="es-CL" sz="11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CL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Mobile Athlon XP</a:t>
            </a:r>
            <a:endParaRPr lang="es-CL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s-CL" dirty="0"/>
              <a:t>El procesador es compatible con la arquitectura x86 y debe ser conectado en placas base con Slot A, que son compatibles mecánicamente, pero no eléctricamente, con el Slot 1 de Intel.</a:t>
            </a:r>
          </a:p>
          <a:p>
            <a:r>
              <a:rPr lang="es-CL" dirty="0"/>
              <a:t>` Intel, AMD decide entonces usar como nombre la letra "A" que hace referencia al bus del procesador Alpha. </a:t>
            </a:r>
          </a:p>
          <a:p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92952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otas 1">
            <a:extLst>
              <a:ext uri="{FF2B5EF4-FFF2-40B4-BE49-F238E27FC236}">
                <a16:creationId xmlns:a16="http://schemas.microsoft.com/office/drawing/2014/main" xmlns="" id="{9794940F-D05A-47FE-A997-C0E14327E1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Considerado de los mejores</a:t>
            </a:r>
          </a:p>
          <a:p>
            <a:r>
              <a:rPr lang="es-CL" dirty="0"/>
              <a:t>AMD64 es la versión de 64 bits del conjunto de instrucciones x86. Soporta una cantidad mucho mayor de memoria virtual y memoria física de lo que le es posible a sus predecesores, permitiendo a los programas almacenar grandes cantidades de datos en la memoria. x86-64 también provee registros de uso general de 64 bits y muchas otras mejoras. </a:t>
            </a:r>
          </a:p>
          <a:p>
            <a:r>
              <a:rPr lang="es-CL" dirty="0"/>
              <a:t>El Athlon 64 presenta un controlador de memoria en el propio circuito integrado del microprocesador y otras mejoras de arquitectura que le dan un mejor rendimiento que los anteriores Athlon y Athlon XP funcionando a la misma velocidad, incluso ejecutando código heredado de 32 bits. AMD ha elegido un sistema de medida del rendimiento del procesador basado en los megahercios a los que tendría que funcionar un hipotético Athlon </a:t>
            </a:r>
            <a:r>
              <a:rPr lang="es-CL" dirty="0" err="1"/>
              <a:t>Thunderbird</a:t>
            </a:r>
            <a:r>
              <a:rPr lang="es-CL" dirty="0"/>
              <a:t> para que diera el mismo rendimiento que un Athlon 64, en lugar de indicar los </a:t>
            </a:r>
            <a:r>
              <a:rPr lang="es-CL" dirty="0" err="1"/>
              <a:t>megahertz</a:t>
            </a:r>
            <a:r>
              <a:rPr lang="es-CL" dirty="0"/>
              <a:t> a los que funciona realmente.</a:t>
            </a:r>
          </a:p>
          <a:p>
            <a:r>
              <a:rPr lang="es-CL" dirty="0"/>
              <a:t>El Athlon 64 también presenta una tecnología de reducción de la velocidad del procesador llamada </a:t>
            </a:r>
            <a:r>
              <a:rPr lang="es-CL" dirty="0" err="1"/>
              <a:t>Cool'n'Quiet</a:t>
            </a:r>
            <a:r>
              <a:rPr lang="es-CL" dirty="0"/>
              <a:t>, 'Frío y Silencioso'. Cuando el usuario está ejecutando aplicaciones que requieren poco uso del procesador, la velocidad del mismo y su voltaje se reducen. Esto provoca que los máximos de consumo bajen de 89 W a 22 W.</a:t>
            </a:r>
          </a:p>
          <a:p>
            <a:r>
              <a:rPr lang="es-CL" dirty="0"/>
              <a:t>Cada núcleo cuenta con una unidad de caché independiente, Dual </a:t>
            </a:r>
            <a:r>
              <a:rPr lang="es-CL" dirty="0" err="1"/>
              <a:t>core</a:t>
            </a:r>
            <a:r>
              <a:rPr lang="es-CL" dirty="0"/>
              <a:t> multi hilo</a:t>
            </a:r>
          </a:p>
        </p:txBody>
      </p:sp>
    </p:spTree>
    <p:extLst>
      <p:ext uri="{BB962C8B-B14F-4D97-AF65-F5344CB8AC3E}">
        <p14:creationId xmlns:p14="http://schemas.microsoft.com/office/powerpoint/2010/main" val="2425545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otas 1">
            <a:extLst>
              <a:ext uri="{FF2B5EF4-FFF2-40B4-BE49-F238E27FC236}">
                <a16:creationId xmlns:a16="http://schemas.microsoft.com/office/drawing/2014/main" xmlns="" id="{72A641DA-1FCA-43A4-8E31-76DD0ABCA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Opteron de tercera generación para servidores</a:t>
            </a:r>
          </a:p>
          <a:p>
            <a:r>
              <a:rPr lang="es-CL" dirty="0" err="1"/>
              <a:t>Phenom</a:t>
            </a:r>
            <a:r>
              <a:rPr lang="es-CL" dirty="0"/>
              <a:t> para equipos de escritorio</a:t>
            </a:r>
          </a:p>
          <a:p>
            <a:r>
              <a:rPr lang="es-CL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Quad</a:t>
            </a:r>
            <a:r>
              <a:rPr lang="es-CL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Core nativos, a diferencia de los </a:t>
            </a:r>
            <a:r>
              <a:rPr lang="es-CL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Quad</a:t>
            </a:r>
            <a:r>
              <a:rPr lang="es-CL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FX, que son 2 dual </a:t>
            </a:r>
            <a:r>
              <a:rPr lang="es-CL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core</a:t>
            </a:r>
            <a:r>
              <a:rPr lang="es-CL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en una misma placa madre.</a:t>
            </a:r>
          </a:p>
          <a:p>
            <a:r>
              <a:rPr lang="es-CL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 </a:t>
            </a:r>
            <a:r>
              <a:rPr lang="es-CL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Quad</a:t>
            </a:r>
            <a:r>
              <a:rPr lang="es-CL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L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core</a:t>
            </a:r>
            <a:r>
              <a:rPr lang="es-CL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nativo (Monolítico), quiere decir que los cuatro núcleos del procesador son totalmente independientes entre sí,</a:t>
            </a:r>
            <a:endParaRPr lang="es-CL" dirty="0"/>
          </a:p>
          <a:p>
            <a:r>
              <a:rPr lang="es-CL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Phenom</a:t>
            </a:r>
            <a:r>
              <a:rPr lang="es-CL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es una versión de 4 núcleos (aunque también hay algunos </a:t>
            </a:r>
            <a:r>
              <a:rPr lang="es-CL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Phenom</a:t>
            </a:r>
            <a:r>
              <a:rPr lang="es-CL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2 y 3 núcleos) para sobremesa que va dirigida a entusiastas y usuarios exigentes. Se pueden encontrar </a:t>
            </a:r>
            <a:r>
              <a:rPr lang="es-CL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Phenom</a:t>
            </a:r>
            <a:r>
              <a:rPr lang="es-CL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con núcleos </a:t>
            </a:r>
            <a:r>
              <a:rPr lang="es-CL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Agena</a:t>
            </a:r>
            <a:r>
              <a:rPr lang="es-CL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s-CL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Kuma</a:t>
            </a:r>
            <a:r>
              <a:rPr lang="es-CL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Pretende ser la competencia de los Core 2 </a:t>
            </a:r>
            <a:r>
              <a:rPr lang="es-CL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Duo</a:t>
            </a:r>
            <a:r>
              <a:rPr lang="es-CL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 de los Core 2 </a:t>
            </a:r>
            <a:r>
              <a:rPr lang="es-CL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Quad</a:t>
            </a:r>
            <a:r>
              <a:rPr lang="es-CL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de Intel.</a:t>
            </a:r>
          </a:p>
          <a:p>
            <a:r>
              <a:rPr lang="es-CL" dirty="0"/>
              <a:t>Black </a:t>
            </a:r>
            <a:r>
              <a:rPr lang="es-CL" dirty="0" err="1"/>
              <a:t>Edition</a:t>
            </a:r>
            <a:r>
              <a:rPr lang="es-CL" dirty="0"/>
              <a:t>, son los que tienen el multiplicador desbloqueado, para realizar un mejor </a:t>
            </a:r>
            <a:r>
              <a:rPr lang="es-CL" dirty="0" err="1"/>
              <a:t>overclocking</a:t>
            </a:r>
            <a:r>
              <a:rPr lang="es-CL" dirty="0"/>
              <a:t>. Estos procesadores son denominado bajo el nombre de Deneb.</a:t>
            </a:r>
          </a:p>
          <a:p>
            <a:endParaRPr lang="es-CL" dirty="0"/>
          </a:p>
          <a:p>
            <a:endParaRPr lang="es-CL" dirty="0"/>
          </a:p>
          <a:p>
            <a:r>
              <a:rPr lang="es-CL" dirty="0"/>
              <a:t>rediseño profundo del núcleo de procesamiento de AMD con el objetivo de obtener un producto compatible con la metodología de diseño modular M-SPACE. Los procesadores que utilizan este núcleo fueron lanzados el 12 de octubre de 2011.</a:t>
            </a:r>
          </a:p>
          <a:p>
            <a:r>
              <a:rPr lang="es-CL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 principal motivación de diseño en Bulldozer reside en la reducción de tamaño de los </a:t>
            </a:r>
            <a:r>
              <a:rPr lang="es-CL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cores</a:t>
            </a:r>
            <a:r>
              <a:rPr lang="es-CL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enteros (INT </a:t>
            </a:r>
            <a:r>
              <a:rPr lang="es-CL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cores</a:t>
            </a:r>
            <a:r>
              <a:rPr lang="es-CL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y en la compartición entre cada pareja de INT </a:t>
            </a:r>
            <a:r>
              <a:rPr lang="es-CL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cores</a:t>
            </a:r>
            <a:r>
              <a:rPr lang="es-CL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del resto de circuitería del módulo (la caché L1i de 64 KB, la caché L2 de 2 MB y la unidad SIMD FPU).</a:t>
            </a:r>
          </a:p>
          <a:p>
            <a:r>
              <a:rPr lang="es-CL" dirty="0"/>
              <a:t>Este núcleo, bajo la metodología de diseño M-SPACE, podrá trabajar, en alguna de sus implementaciones (Trinity 32 nm), con una GPU completamente compatible con DirectX 11 y OpenGL 4.2 procedente de la serie Radeon HD 7000.</a:t>
            </a:r>
          </a:p>
          <a:p>
            <a:r>
              <a:rPr lang="es-CL" dirty="0"/>
              <a:t>4100 – 8350 Vishera.</a:t>
            </a:r>
          </a:p>
        </p:txBody>
      </p:sp>
    </p:spTree>
    <p:extLst>
      <p:ext uri="{BB962C8B-B14F-4D97-AF65-F5344CB8AC3E}">
        <p14:creationId xmlns:p14="http://schemas.microsoft.com/office/powerpoint/2010/main" val="3674810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otas 1">
            <a:extLst>
              <a:ext uri="{FF2B5EF4-FFF2-40B4-BE49-F238E27FC236}">
                <a16:creationId xmlns:a16="http://schemas.microsoft.com/office/drawing/2014/main" xmlns="" id="{647F037C-47CE-4517-890A-62D91C47B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AMD </a:t>
            </a:r>
            <a:r>
              <a:rPr lang="es-CL" dirty="0" err="1"/>
              <a:t>Accelerated</a:t>
            </a:r>
            <a:r>
              <a:rPr lang="es-CL" dirty="0"/>
              <a:t> Processing </a:t>
            </a:r>
            <a:r>
              <a:rPr lang="es-CL" dirty="0" err="1"/>
              <a:t>Unit</a:t>
            </a:r>
            <a:r>
              <a:rPr lang="es-CL" dirty="0"/>
              <a:t>, anteriormente conocida como </a:t>
            </a:r>
            <a:r>
              <a:rPr lang="es-CL" dirty="0" err="1"/>
              <a:t>Fusion</a:t>
            </a:r>
            <a:r>
              <a:rPr lang="es-CL" dirty="0"/>
              <a:t>, es una serie de microprocesadores de AMD diseñada para actuar como CPU y acelerador gráfico (GPU) en un mismo circuito integrado.</a:t>
            </a:r>
          </a:p>
          <a:p>
            <a:r>
              <a:rPr lang="es-CL" dirty="0"/>
              <a:t>Las videoconsolas de octava generación Sony PlayStation 4 y la Microsoft Xbox </a:t>
            </a:r>
            <a:r>
              <a:rPr lang="es-CL" dirty="0" err="1"/>
              <a:t>One</a:t>
            </a:r>
            <a:r>
              <a:rPr lang="es-CL" dirty="0"/>
              <a:t> usan las APU de bajo consumo de tercera generación parcialmente modificadas.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19120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Esta nueva plataforma incorporará por primera vez para AMD soporte multihilo,2​ lo que permitirá a cada núcleo físico ejecutar dos hilos simultáneamente. Además incluye soporte para memorias RAM DDR4, PCIe 3.0, </a:t>
            </a:r>
            <a:r>
              <a:rPr lang="es-CL" dirty="0" err="1"/>
              <a:t>NVMe</a:t>
            </a:r>
            <a:r>
              <a:rPr lang="es-CL" dirty="0"/>
              <a:t> y USB 3.1.3​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CL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Transistores </a:t>
            </a:r>
            <a:r>
              <a:rPr lang="es-CL" dirty="0" err="1"/>
              <a:t>FinFET</a:t>
            </a:r>
            <a:r>
              <a:rPr lang="es-CL" dirty="0"/>
              <a:t>, los cuales serían equivalentes a lo que Intel llama </a:t>
            </a:r>
            <a:r>
              <a:rPr lang="es-CL" dirty="0" err="1"/>
              <a:t>tri-gate</a:t>
            </a:r>
            <a:r>
              <a:rPr lang="es-CL" dirty="0"/>
              <a:t> o transistores 3D, trae un aumento del 40 % en el rendimiento de sus chips4​ al mismo tiempo que baja los consumos de cada procesador. Esto permite a la compañía posicionarse nuevamente como competidor de Intel.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C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CL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Amplia memoria caché L2 unificada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845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 smtClean="0"/>
              <a:t>Cada núcleo físico tendrá su ALU</a:t>
            </a:r>
            <a:r>
              <a:rPr lang="es-CL" baseline="0" dirty="0" smtClean="0"/>
              <a:t> propia, esto viene de </a:t>
            </a:r>
            <a:r>
              <a:rPr lang="es-CL" baseline="0" dirty="0" err="1" smtClean="0"/>
              <a:t>excavator</a:t>
            </a:r>
            <a:endParaRPr lang="es-CL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CL" baseline="0" dirty="0" err="1" smtClean="0"/>
              <a:t>Fpu</a:t>
            </a:r>
            <a:r>
              <a:rPr lang="es-CL" baseline="0" dirty="0" smtClean="0"/>
              <a:t> procesa todos los datos de todos los núcleos físicos e hilos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CL" baseline="0" dirty="0" smtClean="0"/>
              <a:t>Micro OP un pequeño chip de cálculo que hace predicciones sobre los datos, que van a la ALU o FPU.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7113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251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599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77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Am9080</a:t>
            </a:r>
          </a:p>
        </p:txBody>
      </p:sp>
    </p:spTree>
    <p:extLst>
      <p:ext uri="{BB962C8B-B14F-4D97-AF65-F5344CB8AC3E}">
        <p14:creationId xmlns:p14="http://schemas.microsoft.com/office/powerpoint/2010/main" val="3171283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077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384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Intel tiene arquitecturas mono hilo mas altas.</a:t>
            </a:r>
          </a:p>
        </p:txBody>
      </p:sp>
    </p:spTree>
    <p:extLst>
      <p:ext uri="{BB962C8B-B14F-4D97-AF65-F5344CB8AC3E}">
        <p14:creationId xmlns:p14="http://schemas.microsoft.com/office/powerpoint/2010/main" val="4181088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226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438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523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5375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932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421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867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604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163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BA3B2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493950"/>
            <a:ext cx="9144000" cy="16494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747300" y="3493900"/>
            <a:ext cx="1649400" cy="16494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84050" y="0"/>
            <a:ext cx="7175700" cy="3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BA3B2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4044100"/>
            <a:ext cx="9144000" cy="10992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4022400" y="4044100"/>
            <a:ext cx="1099200" cy="10992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735925" y="2665541"/>
            <a:ext cx="567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3527100" y="2474305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F55C2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29" name="Google Shape;29;p5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30" name="Google Shape;30;p5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32;p5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33;p5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hort + 1 column + image">
  <p:cSld name="TITLE_AND_BODY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6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39" name="Google Shape;39;p6"/>
            <p:cNvCxnSpPr/>
            <p:nvPr/>
          </p:nvCxnSpPr>
          <p:spPr>
            <a:xfrm>
              <a:off x="-11050" y="887200"/>
              <a:ext cx="43122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40" name="Google Shape;40;p6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" name="Google Shape;42;p6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" name="Google Shape;43;p6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7404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49" name="Google Shape;49;p7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50" name="Google Shape;50;p7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" name="Google Shape;52;p7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7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6390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4407604" y="1200150"/>
            <a:ext cx="36390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9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72" name="Google Shape;72;p9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73" name="Google Shape;73;p9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" name="Google Shape;75;p9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6" name="Google Shape;76;p9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BA3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40233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_1">
    <p:bg>
      <p:bgPr>
        <a:solidFill>
          <a:srgbClr val="BA3B2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3" name="Google Shape;93;p12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2"/>
          <p:cNvSpPr/>
          <p:nvPr/>
        </p:nvSpPr>
        <p:spPr>
          <a:xfrm>
            <a:off x="40233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727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46650" y="4593850"/>
            <a:ext cx="1097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pu-world.com/CPUs/Bulldozer/index.html" TargetMode="External"/><Relationship Id="rId13" Type="http://schemas.openxmlformats.org/officeDocument/2006/relationships/hyperlink" Target="https://en.wikichip.org/wiki/amd/am486" TargetMode="External"/><Relationship Id="rId3" Type="http://schemas.openxmlformats.org/officeDocument/2006/relationships/hyperlink" Target="https://www.amd.com/es-xl/who-we-are/corporate-information/history" TargetMode="External"/><Relationship Id="rId7" Type="http://schemas.openxmlformats.org/officeDocument/2006/relationships/hyperlink" Target="http://www.cpu-world.com/CPUs/K10/index.html" TargetMode="External"/><Relationship Id="rId12" Type="http://schemas.openxmlformats.org/officeDocument/2006/relationships/hyperlink" Target="https://en.wikichip.org/wiki/amd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cpu-world.com/CPUs/Bobcat/index.html" TargetMode="External"/><Relationship Id="rId11" Type="http://schemas.openxmlformats.org/officeDocument/2006/relationships/hyperlink" Target="https://en.wikichip.org/wiki/amd/k5" TargetMode="External"/><Relationship Id="rId5" Type="http://schemas.openxmlformats.org/officeDocument/2006/relationships/hyperlink" Target="https://es.wikipedia.org/wiki/Anexo:Procesadores_AMD" TargetMode="External"/><Relationship Id="rId10" Type="http://schemas.openxmlformats.org/officeDocument/2006/relationships/hyperlink" Target="https://en.wikichip.org/wiki/amd/am286" TargetMode="External"/><Relationship Id="rId4" Type="http://schemas.openxmlformats.org/officeDocument/2006/relationships/hyperlink" Target="https://www.cpubenchmark.net/cpu.php?cpu=AMD+Ryzen+5+1600X&amp;id=3000" TargetMode="External"/><Relationship Id="rId9" Type="http://schemas.openxmlformats.org/officeDocument/2006/relationships/hyperlink" Target="https://www.amd.com/es/ryzen" TargetMode="External"/><Relationship Id="rId14" Type="http://schemas.openxmlformats.org/officeDocument/2006/relationships/hyperlink" Target="https://es.wikipedia.org/wiki/Advanced_Micro_Devic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ctrTitle"/>
          </p:nvPr>
        </p:nvSpPr>
        <p:spPr>
          <a:xfrm>
            <a:off x="657990" y="-234878"/>
            <a:ext cx="7671000" cy="36996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TEMA 4: EVOLUCIÓN DE PROCESADORES AMD</a:t>
            </a:r>
            <a:endParaRPr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4F85B3EE-1AC3-4B04-B6A7-642DA8648163}"/>
              </a:ext>
            </a:extLst>
          </p:cNvPr>
          <p:cNvGrpSpPr/>
          <p:nvPr/>
        </p:nvGrpSpPr>
        <p:grpSpPr>
          <a:xfrm>
            <a:off x="0" y="3431455"/>
            <a:ext cx="3506268" cy="1649700"/>
            <a:chOff x="0" y="3493800"/>
            <a:chExt cx="3506268" cy="1649700"/>
          </a:xfrm>
        </p:grpSpPr>
        <p:pic>
          <p:nvPicPr>
            <p:cNvPr id="1030" name="Picture 6" descr="Resultado de imagen para universidad de santiago logo jpg">
              <a:extLst>
                <a:ext uri="{FF2B5EF4-FFF2-40B4-BE49-F238E27FC236}">
                  <a16:creationId xmlns:a16="http://schemas.microsoft.com/office/drawing/2014/main" xmlns="" id="{0332EEE3-C256-45DD-9D82-529A1DDE9F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59" b="89965" l="7665" r="89956">
                          <a14:foregroundMark x1="19648" y1="36620" x2="21233" y2="43838"/>
                          <a14:foregroundMark x1="13128" y1="31690" x2="26696" y2="42254"/>
                          <a14:foregroundMark x1="26696" y1="42254" x2="16035" y2="61796"/>
                          <a14:foregroundMark x1="16035" y1="61796" x2="26167" y2="40845"/>
                          <a14:foregroundMark x1="26167" y1="40845" x2="22467" y2="30986"/>
                          <a14:foregroundMark x1="14361" y1="36620" x2="16564" y2="46831"/>
                          <a14:foregroundMark x1="16564" y1="38204" x2="16211" y2="34155"/>
                          <a14:foregroundMark x1="26696" y1="35387" x2="26696" y2="35387"/>
                          <a14:foregroundMark x1="25903" y1="54401" x2="25903" y2="54401"/>
                          <a14:foregroundMark x1="21498" y1="61268" x2="19207" y2="61796"/>
                          <a14:foregroundMark x1="21498" y1="62148" x2="15771" y2="47887"/>
                          <a14:foregroundMark x1="17621" y1="46303" x2="19648" y2="51585"/>
                          <a14:foregroundMark x1="9956" y1="24824" x2="7665" y2="17958"/>
                          <a14:foregroundMark x1="29956" y1="25704" x2="31366" y2="20775"/>
                          <a14:foregroundMark x1="13568" y1="69894" x2="13128" y2="71479"/>
                          <a14:foregroundMark x1="12775" y1="70599" x2="15419" y2="68134"/>
                          <a14:foregroundMark x1="26344" y1="69014" x2="27313" y2="72183"/>
                          <a14:foregroundMark x1="10573" y1="82394" x2="12952" y2="82394"/>
                          <a14:foregroundMark x1="41498" y1="73415" x2="41498" y2="73415"/>
                          <a14:foregroundMark x1="41498" y1="73415" x2="41498" y2="69366"/>
                          <a14:foregroundMark x1="41674" y1="24120" x2="41674" y2="89965"/>
                          <a14:backgroundMark x1="50661" y1="15669" x2="50661" y2="15669"/>
                          <a14:backgroundMark x1="50661" y1="15669" x2="80881" y2="12676"/>
                          <a14:backgroundMark x1="80881" y1="12676" x2="84229" y2="12676"/>
                          <a14:backgroundMark x1="84229" y1="12676" x2="19824" y2="3521"/>
                          <a14:backgroundMark x1="21233" y1="11620" x2="6520" y2="2993"/>
                          <a14:backgroundMark x1="6520" y1="2993" x2="4229" y2="29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652"/>
            <a:stretch/>
          </p:blipFill>
          <p:spPr bwMode="auto">
            <a:xfrm>
              <a:off x="0" y="3493800"/>
              <a:ext cx="1461706" cy="1649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xmlns="" id="{51F5F9AE-BC94-45A7-9C47-FF24CA59626E}"/>
                </a:ext>
              </a:extLst>
            </p:cNvPr>
            <p:cNvSpPr txBox="1"/>
            <p:nvPr/>
          </p:nvSpPr>
          <p:spPr>
            <a:xfrm>
              <a:off x="1374842" y="3900717"/>
              <a:ext cx="21314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2000" dirty="0">
                  <a:solidFill>
                    <a:schemeClr val="bg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UNIVERSIDAD</a:t>
              </a:r>
            </a:p>
            <a:p>
              <a:r>
                <a:rPr lang="es-CL" sz="2000" dirty="0">
                  <a:solidFill>
                    <a:schemeClr val="bg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DE SANTIAGO</a:t>
              </a:r>
            </a:p>
            <a:p>
              <a:r>
                <a:rPr lang="es-CL" sz="2000" dirty="0">
                  <a:solidFill>
                    <a:schemeClr val="bg1"/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DE CHILE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xmlns="" id="{04A56809-27B7-4EE1-924F-8A3705219BDA}"/>
              </a:ext>
            </a:extLst>
          </p:cNvPr>
          <p:cNvGrpSpPr/>
          <p:nvPr/>
        </p:nvGrpSpPr>
        <p:grpSpPr>
          <a:xfrm>
            <a:off x="3817581" y="3576927"/>
            <a:ext cx="1351819" cy="1649700"/>
            <a:chOff x="3824509" y="3493800"/>
            <a:chExt cx="1351819" cy="1649700"/>
          </a:xfrm>
        </p:grpSpPr>
        <p:pic>
          <p:nvPicPr>
            <p:cNvPr id="16" name="Picture 12" descr="Resultado de imagen para amd transparent logo">
              <a:extLst>
                <a:ext uri="{FF2B5EF4-FFF2-40B4-BE49-F238E27FC236}">
                  <a16:creationId xmlns:a16="http://schemas.microsoft.com/office/drawing/2014/main" xmlns="" id="{73861483-CD71-469B-9115-F8209B8D36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099"/>
            <a:stretch/>
          </p:blipFill>
          <p:spPr bwMode="auto">
            <a:xfrm>
              <a:off x="3824509" y="4408548"/>
              <a:ext cx="1351819" cy="73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Resultado de imagen para amd transparent logo">
              <a:extLst>
                <a:ext uri="{FF2B5EF4-FFF2-40B4-BE49-F238E27FC236}">
                  <a16:creationId xmlns:a16="http://schemas.microsoft.com/office/drawing/2014/main" xmlns="" id="{EF0EEFBD-EFFB-4E51-96D4-9BE13EF68A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01" t="18875" r="8117" b="22469"/>
            <a:stretch/>
          </p:blipFill>
          <p:spPr bwMode="auto">
            <a:xfrm>
              <a:off x="4050608" y="3493800"/>
              <a:ext cx="1042584" cy="1015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Google Shape;147;p18">
            <a:extLst>
              <a:ext uri="{FF2B5EF4-FFF2-40B4-BE49-F238E27FC236}">
                <a16:creationId xmlns:a16="http://schemas.microsoft.com/office/drawing/2014/main" xmlns="" id="{FFD0DC76-C7AD-4050-A685-7967490F1219}"/>
              </a:ext>
            </a:extLst>
          </p:cNvPr>
          <p:cNvSpPr txBox="1">
            <a:spLocks/>
          </p:cNvSpPr>
          <p:nvPr/>
        </p:nvSpPr>
        <p:spPr>
          <a:xfrm>
            <a:off x="5793987" y="3668232"/>
            <a:ext cx="3254763" cy="1412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spcBef>
                <a:spcPts val="600"/>
              </a:spcBef>
              <a:buSzPts val="2400"/>
            </a:pPr>
            <a:r>
              <a:rPr lang="en-US" sz="1800" dirty="0" err="1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Integrantes</a:t>
            </a:r>
            <a:r>
              <a:rPr lang="en-US" sz="18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:</a:t>
            </a:r>
          </a:p>
          <a:p>
            <a:pPr marL="457200" indent="-381000">
              <a:spcBef>
                <a:spcPts val="600"/>
              </a:spcBef>
              <a:buClr>
                <a:srgbClr val="BA3B21"/>
              </a:buClr>
              <a:buSzPts val="2400"/>
              <a:buFont typeface="Arial"/>
              <a:buChar char="▪"/>
            </a:pPr>
            <a:r>
              <a:rPr lang="en-US" sz="18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Vicente Brevis Martínez</a:t>
            </a:r>
          </a:p>
          <a:p>
            <a:pPr marL="457200" indent="-381000">
              <a:spcBef>
                <a:spcPts val="600"/>
              </a:spcBef>
              <a:buClr>
                <a:srgbClr val="BA3B21"/>
              </a:buClr>
              <a:buSzPts val="2400"/>
              <a:buFont typeface="Arial"/>
              <a:buChar char="▪"/>
            </a:pPr>
            <a:r>
              <a:rPr lang="en-US" sz="1800" dirty="0">
                <a:solidFill>
                  <a:schemeClr val="bg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Felipe González Capot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ctrTitle" idx="4294967295"/>
          </p:nvPr>
        </p:nvSpPr>
        <p:spPr>
          <a:xfrm>
            <a:off x="710841" y="302559"/>
            <a:ext cx="2766985" cy="10824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s-CL" sz="3200" dirty="0">
                <a:solidFill>
                  <a:srgbClr val="F55C21"/>
                </a:solidFill>
              </a:rPr>
              <a:t>AMD K5</a:t>
            </a:r>
            <a:br>
              <a:rPr lang="es-CL" sz="3200" dirty="0">
                <a:solidFill>
                  <a:srgbClr val="F55C21"/>
                </a:solidFill>
              </a:rPr>
            </a:br>
            <a:r>
              <a:rPr lang="es-CL" sz="3200" dirty="0">
                <a:solidFill>
                  <a:srgbClr val="F55C21"/>
                </a:solidFill>
              </a:rPr>
              <a:t>(</a:t>
            </a:r>
            <a:r>
              <a:rPr lang="es-CL" sz="3200" dirty="0"/>
              <a:t>1995</a:t>
            </a:r>
            <a:r>
              <a:rPr lang="es-CL" sz="3200" dirty="0">
                <a:solidFill>
                  <a:srgbClr val="F55C21"/>
                </a:solidFill>
              </a:rPr>
              <a:t>)</a:t>
            </a:r>
            <a:endParaRPr sz="3200" dirty="0">
              <a:solidFill>
                <a:srgbClr val="F55C21"/>
              </a:solidFill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4294967295"/>
          </p:nvPr>
        </p:nvSpPr>
        <p:spPr>
          <a:xfrm>
            <a:off x="710841" y="1530349"/>
            <a:ext cx="4373700" cy="2805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s-CL" sz="2000" dirty="0">
                <a:solidFill>
                  <a:srgbClr val="FFFFFF"/>
                </a:solidFill>
              </a:rPr>
              <a:t>32 bits.</a:t>
            </a:r>
          </a:p>
          <a:p>
            <a:pPr marL="342900" indent="-342900"/>
            <a:r>
              <a:rPr lang="es-CL" sz="2000" dirty="0"/>
              <a:t>Velocidad de reloj: 75 a 116MHz.</a:t>
            </a:r>
          </a:p>
          <a:p>
            <a:pPr marL="342900" indent="-342900"/>
            <a:r>
              <a:rPr lang="es-CL" sz="2000" dirty="0"/>
              <a:t>Primera microarquitectura x86 diseñada internamente.</a:t>
            </a:r>
          </a:p>
          <a:p>
            <a:pPr marL="342900" indent="-342900"/>
            <a:r>
              <a:rPr lang="es-CL" sz="2000" dirty="0"/>
              <a:t>Procesador RISC que utiliza una unidad x86 decodificadora.</a:t>
            </a:r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100" name="Picture 4" descr="Resultado de imagen para amd k5">
            <a:extLst>
              <a:ext uri="{FF2B5EF4-FFF2-40B4-BE49-F238E27FC236}">
                <a16:creationId xmlns:a16="http://schemas.microsoft.com/office/drawing/2014/main" xmlns="" id="{5594565D-7D4F-49F8-A0A5-F67FAFAF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390" y="1185523"/>
            <a:ext cx="2235657" cy="22322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34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ctrTitle" idx="4294967295"/>
          </p:nvPr>
        </p:nvSpPr>
        <p:spPr>
          <a:xfrm>
            <a:off x="710841" y="302559"/>
            <a:ext cx="2766985" cy="10824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s-CL" sz="3200" dirty="0">
                <a:solidFill>
                  <a:srgbClr val="F55C21"/>
                </a:solidFill>
              </a:rPr>
              <a:t>AMD K6</a:t>
            </a:r>
            <a:br>
              <a:rPr lang="es-CL" sz="3200" dirty="0">
                <a:solidFill>
                  <a:srgbClr val="F55C21"/>
                </a:solidFill>
              </a:rPr>
            </a:br>
            <a:r>
              <a:rPr lang="es-CL" sz="3200" dirty="0">
                <a:solidFill>
                  <a:srgbClr val="F55C21"/>
                </a:solidFill>
              </a:rPr>
              <a:t>(</a:t>
            </a:r>
            <a:r>
              <a:rPr lang="es-CL" sz="3200" dirty="0"/>
              <a:t>1997</a:t>
            </a:r>
            <a:r>
              <a:rPr lang="es-CL" sz="3200" dirty="0">
                <a:solidFill>
                  <a:srgbClr val="F55C21"/>
                </a:solidFill>
              </a:rPr>
              <a:t>)</a:t>
            </a:r>
            <a:endParaRPr sz="3200" dirty="0">
              <a:solidFill>
                <a:srgbClr val="F55C21"/>
              </a:solidFill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4294967295"/>
          </p:nvPr>
        </p:nvSpPr>
        <p:spPr>
          <a:xfrm>
            <a:off x="710841" y="1644501"/>
            <a:ext cx="4373700" cy="2691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s-CL" sz="2000" dirty="0">
                <a:solidFill>
                  <a:srgbClr val="FFFFFF"/>
                </a:solidFill>
              </a:rPr>
              <a:t>32 bits.</a:t>
            </a:r>
          </a:p>
          <a:p>
            <a:pPr marL="342900" indent="-342900"/>
            <a:r>
              <a:rPr lang="es-CL" sz="2000" dirty="0"/>
              <a:t>Velocidad de reloj: 166 a 300MHz.</a:t>
            </a:r>
          </a:p>
          <a:p>
            <a:pPr marL="342900" indent="-342900"/>
            <a:r>
              <a:rPr lang="es-CL" sz="2000" dirty="0"/>
              <a:t>Desarrollado por </a:t>
            </a:r>
            <a:r>
              <a:rPr lang="es-CL" sz="2000" dirty="0" err="1"/>
              <a:t>NexGen</a:t>
            </a:r>
            <a:r>
              <a:rPr lang="es-CL" sz="2000" dirty="0"/>
              <a:t>.</a:t>
            </a:r>
          </a:p>
          <a:p>
            <a:pPr marL="342900" indent="-342900"/>
            <a:r>
              <a:rPr lang="es-CL" sz="2000" dirty="0"/>
              <a:t>Compatible con sockets, de diseño independiente.</a:t>
            </a:r>
          </a:p>
          <a:p>
            <a:pPr marL="342900" indent="-342900"/>
            <a:endParaRPr lang="es-CL" sz="2000" dirty="0"/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124" name="Picture 4" descr="Resultado de imagen para amd k6">
            <a:extLst>
              <a:ext uri="{FF2B5EF4-FFF2-40B4-BE49-F238E27FC236}">
                <a16:creationId xmlns:a16="http://schemas.microsoft.com/office/drawing/2014/main" xmlns="" id="{912B3640-A422-44FC-9F23-3BB401D4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891" y="1385047"/>
            <a:ext cx="2095500" cy="2095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74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ctrTitle" idx="4294967295"/>
          </p:nvPr>
        </p:nvSpPr>
        <p:spPr>
          <a:xfrm>
            <a:off x="845312" y="302559"/>
            <a:ext cx="3861159" cy="10824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s-CL" sz="3200" dirty="0">
                <a:solidFill>
                  <a:srgbClr val="F55C21"/>
                </a:solidFill>
              </a:rPr>
              <a:t>AMD Athlon (</a:t>
            </a:r>
            <a:r>
              <a:rPr lang="es-CL" sz="3200" dirty="0">
                <a:solidFill>
                  <a:schemeClr val="bg1"/>
                </a:solidFill>
              </a:rPr>
              <a:t>K7</a:t>
            </a:r>
            <a:r>
              <a:rPr lang="es-CL" sz="3200" dirty="0">
                <a:solidFill>
                  <a:srgbClr val="F55C21"/>
                </a:solidFill>
              </a:rPr>
              <a:t>)</a:t>
            </a:r>
            <a:br>
              <a:rPr lang="es-CL" sz="3200" dirty="0">
                <a:solidFill>
                  <a:srgbClr val="F55C21"/>
                </a:solidFill>
              </a:rPr>
            </a:br>
            <a:r>
              <a:rPr lang="es-CL" sz="3200" dirty="0">
                <a:solidFill>
                  <a:srgbClr val="F55C21"/>
                </a:solidFill>
              </a:rPr>
              <a:t>(</a:t>
            </a:r>
            <a:r>
              <a:rPr lang="es-CL" sz="3200" dirty="0"/>
              <a:t>1999</a:t>
            </a:r>
            <a:r>
              <a:rPr lang="es-CL" sz="3200" dirty="0">
                <a:solidFill>
                  <a:srgbClr val="F55C21"/>
                </a:solidFill>
              </a:rPr>
              <a:t>)</a:t>
            </a:r>
            <a:endParaRPr sz="3200" dirty="0">
              <a:solidFill>
                <a:srgbClr val="F55C21"/>
              </a:solidFill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4294967295"/>
          </p:nvPr>
        </p:nvSpPr>
        <p:spPr>
          <a:xfrm>
            <a:off x="625676" y="1547866"/>
            <a:ext cx="4733724" cy="29156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s-CL" sz="2000" dirty="0"/>
              <a:t>Primer procesador en romper la barrera del GHz.</a:t>
            </a:r>
            <a:endParaRPr lang="es-CL" sz="2000" dirty="0">
              <a:solidFill>
                <a:srgbClr val="FFFFFF"/>
              </a:solidFill>
            </a:endParaRPr>
          </a:p>
          <a:p>
            <a:pPr marL="342900" indent="-342900"/>
            <a:r>
              <a:rPr lang="es-CL" sz="2000" dirty="0"/>
              <a:t>Cambia su zócalo por temas legales (Slot A).</a:t>
            </a:r>
          </a:p>
          <a:p>
            <a:pPr marL="342900" indent="-342900"/>
            <a:r>
              <a:rPr lang="es-CL" sz="2000" dirty="0"/>
              <a:t>Núcleos: </a:t>
            </a:r>
            <a:r>
              <a:rPr lang="es-CL" sz="2000" dirty="0" err="1"/>
              <a:t>Classic</a:t>
            </a:r>
            <a:r>
              <a:rPr lang="es-CL" sz="2000" dirty="0"/>
              <a:t>, </a:t>
            </a:r>
            <a:r>
              <a:rPr lang="es-CL" sz="2000" dirty="0" err="1"/>
              <a:t>Thunderbird</a:t>
            </a:r>
            <a:r>
              <a:rPr lang="es-CL" sz="2000" dirty="0"/>
              <a:t>, Barton, entre otros.</a:t>
            </a:r>
          </a:p>
          <a:p>
            <a:pPr marL="0" indent="0">
              <a:buNone/>
            </a:pPr>
            <a:endParaRPr lang="es-CL" sz="2000" dirty="0"/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028" name="Picture 4" descr="Resultado de imagen para amd k7">
            <a:extLst>
              <a:ext uri="{FF2B5EF4-FFF2-40B4-BE49-F238E27FC236}">
                <a16:creationId xmlns:a16="http://schemas.microsoft.com/office/drawing/2014/main" xmlns="" id="{38BC6E22-7AD2-4DA9-9969-6074D7FFC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2" t="9952" r="10167" b="10428"/>
          <a:stretch/>
        </p:blipFill>
        <p:spPr bwMode="auto">
          <a:xfrm>
            <a:off x="6079755" y="1419598"/>
            <a:ext cx="2298869" cy="230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908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ctrTitle" idx="4294967295"/>
          </p:nvPr>
        </p:nvSpPr>
        <p:spPr>
          <a:xfrm>
            <a:off x="57386" y="302559"/>
            <a:ext cx="5612553" cy="10824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s-CL" sz="3200" dirty="0">
                <a:solidFill>
                  <a:srgbClr val="F55C21"/>
                </a:solidFill>
              </a:rPr>
              <a:t>AMD Athlon 64 – X2 (</a:t>
            </a:r>
            <a:r>
              <a:rPr lang="es-CL" sz="3200" dirty="0">
                <a:solidFill>
                  <a:schemeClr val="bg1"/>
                </a:solidFill>
              </a:rPr>
              <a:t>K8</a:t>
            </a:r>
            <a:r>
              <a:rPr lang="es-CL" sz="3200" dirty="0">
                <a:solidFill>
                  <a:srgbClr val="F55C21"/>
                </a:solidFill>
              </a:rPr>
              <a:t>)</a:t>
            </a:r>
            <a:br>
              <a:rPr lang="es-CL" sz="3200" dirty="0">
                <a:solidFill>
                  <a:srgbClr val="F55C21"/>
                </a:solidFill>
              </a:rPr>
            </a:br>
            <a:r>
              <a:rPr lang="es-CL" sz="3200" dirty="0">
                <a:solidFill>
                  <a:srgbClr val="F55C21"/>
                </a:solidFill>
              </a:rPr>
              <a:t>(</a:t>
            </a:r>
            <a:r>
              <a:rPr lang="es-CL" sz="3200" dirty="0"/>
              <a:t>2003-2005</a:t>
            </a:r>
            <a:r>
              <a:rPr lang="es-CL" sz="3200" dirty="0">
                <a:solidFill>
                  <a:srgbClr val="F55C21"/>
                </a:solidFill>
              </a:rPr>
              <a:t>)</a:t>
            </a:r>
            <a:endParaRPr sz="3200" dirty="0">
              <a:solidFill>
                <a:srgbClr val="F55C21"/>
              </a:solidFill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4294967295"/>
          </p:nvPr>
        </p:nvSpPr>
        <p:spPr>
          <a:xfrm>
            <a:off x="606626" y="1643638"/>
            <a:ext cx="4514074" cy="2691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s-CL" sz="2000" dirty="0"/>
              <a:t>Implementa AMD64.</a:t>
            </a:r>
          </a:p>
          <a:p>
            <a:pPr marL="342900" indent="-342900"/>
            <a:r>
              <a:rPr lang="es-CL" sz="2000" dirty="0"/>
              <a:t>Presenta un controlador de memoria integrado.</a:t>
            </a:r>
          </a:p>
          <a:p>
            <a:pPr marL="342900" indent="-342900"/>
            <a:r>
              <a:rPr lang="es-CL" sz="2000" dirty="0"/>
              <a:t>Presenta una tecnología llamada </a:t>
            </a:r>
            <a:r>
              <a:rPr lang="es-CL" sz="2000" dirty="0" err="1"/>
              <a:t>Cool'n'Quiet</a:t>
            </a:r>
            <a:r>
              <a:rPr lang="es-CL" sz="2000" dirty="0"/>
              <a:t>.</a:t>
            </a:r>
          </a:p>
          <a:p>
            <a:pPr marL="342900" indent="-342900"/>
            <a:r>
              <a:rPr lang="es-CL" sz="2000" dirty="0" err="1"/>
              <a:t>Multithreading</a:t>
            </a:r>
            <a:r>
              <a:rPr lang="es-CL" sz="2000" dirty="0"/>
              <a:t>.</a:t>
            </a:r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050" name="Picture 2" descr="AMD Athlon 64 X2 logo.png">
            <a:extLst>
              <a:ext uri="{FF2B5EF4-FFF2-40B4-BE49-F238E27FC236}">
                <a16:creationId xmlns:a16="http://schemas.microsoft.com/office/drawing/2014/main" xmlns="" id="{7F453EE6-772F-4291-B695-D59833E6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59" y="1349485"/>
            <a:ext cx="1944380" cy="22890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65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xmlns="" id="{AD62C503-8066-4F56-B952-0663032517DD}"/>
              </a:ext>
            </a:extLst>
          </p:cNvPr>
          <p:cNvCxnSpPr>
            <a:endCxn id="123" idx="0"/>
          </p:cNvCxnSpPr>
          <p:nvPr/>
        </p:nvCxnSpPr>
        <p:spPr>
          <a:xfrm>
            <a:off x="4572000" y="-74815"/>
            <a:ext cx="0" cy="4668665"/>
          </a:xfrm>
          <a:prstGeom prst="line">
            <a:avLst/>
          </a:prstGeom>
          <a:ln>
            <a:solidFill>
              <a:srgbClr val="D4D3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148AF9F1-818E-4CEE-881E-30579B065D51}"/>
              </a:ext>
            </a:extLst>
          </p:cNvPr>
          <p:cNvSpPr/>
          <p:nvPr/>
        </p:nvSpPr>
        <p:spPr>
          <a:xfrm>
            <a:off x="4185458" y="1910997"/>
            <a:ext cx="773084" cy="291876"/>
          </a:xfrm>
          <a:prstGeom prst="rect">
            <a:avLst/>
          </a:prstGeom>
          <a:solidFill>
            <a:srgbClr val="27272D"/>
          </a:solidFill>
          <a:ln>
            <a:solidFill>
              <a:srgbClr val="27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0" name="Google Shape;120;p15"/>
          <p:cNvSpPr txBox="1">
            <a:spLocks noGrp="1"/>
          </p:cNvSpPr>
          <p:nvPr>
            <p:ph type="ctrTitle" idx="4294967295"/>
          </p:nvPr>
        </p:nvSpPr>
        <p:spPr>
          <a:xfrm>
            <a:off x="644056" y="57553"/>
            <a:ext cx="2805523" cy="10292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s-CL" sz="2800" dirty="0">
                <a:solidFill>
                  <a:srgbClr val="F55C21"/>
                </a:solidFill>
              </a:rPr>
              <a:t>AMD H10 (K10)</a:t>
            </a:r>
            <a:br>
              <a:rPr lang="es-CL" sz="2800" dirty="0">
                <a:solidFill>
                  <a:srgbClr val="F55C21"/>
                </a:solidFill>
              </a:rPr>
            </a:br>
            <a:r>
              <a:rPr lang="es-CL" sz="2800" dirty="0">
                <a:solidFill>
                  <a:srgbClr val="F55C21"/>
                </a:solidFill>
              </a:rPr>
              <a:t>(</a:t>
            </a:r>
            <a:r>
              <a:rPr lang="es-CL" sz="2800" dirty="0"/>
              <a:t>2007</a:t>
            </a:r>
            <a:r>
              <a:rPr lang="es-CL" sz="2800" dirty="0">
                <a:solidFill>
                  <a:srgbClr val="F55C21"/>
                </a:solidFill>
              </a:rPr>
              <a:t>)</a:t>
            </a:r>
            <a:endParaRPr sz="2800" dirty="0">
              <a:solidFill>
                <a:srgbClr val="F55C21"/>
              </a:solidFill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4294967295"/>
          </p:nvPr>
        </p:nvSpPr>
        <p:spPr>
          <a:xfrm>
            <a:off x="319965" y="978053"/>
            <a:ext cx="3447545" cy="1928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s-CL" sz="1800" dirty="0">
                <a:solidFill>
                  <a:srgbClr val="FFFFFF"/>
                </a:solidFill>
              </a:rPr>
              <a:t>Aparición de </a:t>
            </a:r>
            <a:r>
              <a:rPr lang="es-CL" sz="1800" dirty="0" err="1">
                <a:solidFill>
                  <a:srgbClr val="FFFFFF"/>
                </a:solidFill>
              </a:rPr>
              <a:t>Phenom</a:t>
            </a:r>
            <a:r>
              <a:rPr lang="es-CL" sz="1800" dirty="0">
                <a:solidFill>
                  <a:srgbClr val="FFFFFF"/>
                </a:solidFill>
              </a:rPr>
              <a:t>.</a:t>
            </a:r>
          </a:p>
          <a:p>
            <a:pPr marL="342900" indent="-342900"/>
            <a:r>
              <a:rPr lang="es-CL" sz="1800" dirty="0"/>
              <a:t>Llega a los 4 núcleos nativos, </a:t>
            </a:r>
            <a:r>
              <a:rPr lang="es-CL" sz="1800" dirty="0" err="1"/>
              <a:t>thuban</a:t>
            </a:r>
            <a:r>
              <a:rPr lang="es-CL" sz="1800" dirty="0"/>
              <a:t>.</a:t>
            </a:r>
          </a:p>
          <a:p>
            <a:pPr marL="342900" indent="-342900"/>
            <a:r>
              <a:rPr lang="es-CL" sz="1800" dirty="0"/>
              <a:t>Origen de versiones BE.</a:t>
            </a:r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sp>
        <p:nvSpPr>
          <p:cNvPr id="6" name="Google Shape;120;p15">
            <a:extLst>
              <a:ext uri="{FF2B5EF4-FFF2-40B4-BE49-F238E27FC236}">
                <a16:creationId xmlns:a16="http://schemas.microsoft.com/office/drawing/2014/main" xmlns="" id="{02D5C05B-5354-4900-9960-CB73F0FB673B}"/>
              </a:ext>
            </a:extLst>
          </p:cNvPr>
          <p:cNvSpPr txBox="1">
            <a:spLocks/>
          </p:cNvSpPr>
          <p:nvPr/>
        </p:nvSpPr>
        <p:spPr>
          <a:xfrm>
            <a:off x="5427600" y="57553"/>
            <a:ext cx="3396435" cy="102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algn="ctr"/>
            <a:r>
              <a:rPr lang="es-CL" sz="2800" dirty="0">
                <a:solidFill>
                  <a:srgbClr val="F55C21"/>
                </a:solidFill>
              </a:rPr>
              <a:t>AMD BULLDOZER</a:t>
            </a:r>
          </a:p>
          <a:p>
            <a:pPr algn="ctr"/>
            <a:r>
              <a:rPr lang="es-CL" sz="2800" dirty="0">
                <a:solidFill>
                  <a:srgbClr val="F55C21"/>
                </a:solidFill>
              </a:rPr>
              <a:t>(</a:t>
            </a:r>
            <a:r>
              <a:rPr lang="es-CL" sz="2800" dirty="0"/>
              <a:t>2011</a:t>
            </a:r>
            <a:r>
              <a:rPr lang="es-CL" sz="2800" dirty="0">
                <a:solidFill>
                  <a:srgbClr val="F55C21"/>
                </a:solidFill>
              </a:rPr>
              <a:t>)</a:t>
            </a:r>
          </a:p>
        </p:txBody>
      </p:sp>
      <p:sp>
        <p:nvSpPr>
          <p:cNvPr id="8" name="Google Shape;121;p15">
            <a:extLst>
              <a:ext uri="{FF2B5EF4-FFF2-40B4-BE49-F238E27FC236}">
                <a16:creationId xmlns:a16="http://schemas.microsoft.com/office/drawing/2014/main" xmlns="" id="{08ADB6DC-25B2-4A76-B5BE-BF9D5B2A9630}"/>
              </a:ext>
            </a:extLst>
          </p:cNvPr>
          <p:cNvSpPr txBox="1">
            <a:spLocks/>
          </p:cNvSpPr>
          <p:nvPr/>
        </p:nvSpPr>
        <p:spPr>
          <a:xfrm>
            <a:off x="5193490" y="966623"/>
            <a:ext cx="3867266" cy="192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pPr marL="342900" indent="-342900"/>
            <a:r>
              <a:rPr lang="es-CL" sz="1800" dirty="0"/>
              <a:t>Rediseño profundo.</a:t>
            </a:r>
          </a:p>
          <a:p>
            <a:pPr marL="342900" indent="-342900"/>
            <a:r>
              <a:rPr lang="es-CL" sz="1800" dirty="0"/>
              <a:t>Reducción </a:t>
            </a:r>
            <a:r>
              <a:rPr lang="es-CL" sz="1800" dirty="0" err="1"/>
              <a:t>cores</a:t>
            </a:r>
            <a:r>
              <a:rPr lang="es-CL" sz="1800" dirty="0"/>
              <a:t> enteros.</a:t>
            </a:r>
          </a:p>
          <a:p>
            <a:pPr marL="342900" indent="-342900"/>
            <a:r>
              <a:rPr lang="es-CL" sz="1800" dirty="0"/>
              <a:t>Compatible con M-SPACE.</a:t>
            </a:r>
          </a:p>
        </p:txBody>
      </p:sp>
      <p:pic>
        <p:nvPicPr>
          <p:cNvPr id="3" name="Picture 2" descr="Resultado de imagen para AMD phenom png">
            <a:extLst>
              <a:ext uri="{FF2B5EF4-FFF2-40B4-BE49-F238E27FC236}">
                <a16:creationId xmlns:a16="http://schemas.microsoft.com/office/drawing/2014/main" xmlns="" id="{BB8CF796-E305-4C2C-845D-4EF35C963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93" y="2665566"/>
            <a:ext cx="2006248" cy="192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Imagen relacionada">
            <a:extLst>
              <a:ext uri="{FF2B5EF4-FFF2-40B4-BE49-F238E27FC236}">
                <a16:creationId xmlns:a16="http://schemas.microsoft.com/office/drawing/2014/main" xmlns="" id="{00547FD2-3245-491E-AC65-2B79621E3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104" y="2709391"/>
            <a:ext cx="1884459" cy="188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áfico 10" descr="Apretón de manos">
            <a:extLst>
              <a:ext uri="{FF2B5EF4-FFF2-40B4-BE49-F238E27FC236}">
                <a16:creationId xmlns:a16="http://schemas.microsoft.com/office/drawing/2014/main" xmlns="" id="{F8935C70-13AC-4D9D-BE83-16B073514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185458" y="1612230"/>
            <a:ext cx="773084" cy="78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52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ctrTitle" idx="4294967295"/>
          </p:nvPr>
        </p:nvSpPr>
        <p:spPr>
          <a:xfrm>
            <a:off x="1083609" y="302559"/>
            <a:ext cx="3025890" cy="10824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s-CL" sz="3200" dirty="0">
                <a:solidFill>
                  <a:srgbClr val="F55C21"/>
                </a:solidFill>
              </a:rPr>
              <a:t>AMD BOBCAT</a:t>
            </a:r>
            <a:br>
              <a:rPr lang="es-CL" sz="3200" dirty="0">
                <a:solidFill>
                  <a:srgbClr val="F55C21"/>
                </a:solidFill>
              </a:rPr>
            </a:br>
            <a:r>
              <a:rPr lang="es-CL" sz="3200" dirty="0">
                <a:solidFill>
                  <a:srgbClr val="F55C21"/>
                </a:solidFill>
              </a:rPr>
              <a:t>(</a:t>
            </a:r>
            <a:r>
              <a:rPr lang="es-CL" sz="3200" dirty="0"/>
              <a:t>2011</a:t>
            </a:r>
            <a:r>
              <a:rPr lang="es-CL" sz="3200" dirty="0">
                <a:solidFill>
                  <a:srgbClr val="F55C21"/>
                </a:solidFill>
              </a:rPr>
              <a:t>)</a:t>
            </a:r>
            <a:endParaRPr sz="3200" dirty="0">
              <a:solidFill>
                <a:srgbClr val="F55C21"/>
              </a:solidFill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4294967295"/>
          </p:nvPr>
        </p:nvSpPr>
        <p:spPr>
          <a:xfrm>
            <a:off x="633047" y="1643114"/>
            <a:ext cx="4487653" cy="2691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s-CL" sz="2000" dirty="0">
                <a:solidFill>
                  <a:srgbClr val="FFFFFF"/>
                </a:solidFill>
              </a:rPr>
              <a:t>Basado en APU.</a:t>
            </a:r>
          </a:p>
          <a:p>
            <a:pPr marL="342900" indent="-342900"/>
            <a:r>
              <a:rPr lang="es-CL" sz="2000" dirty="0"/>
              <a:t>Enfocado al bajo consumo y costo.</a:t>
            </a:r>
          </a:p>
          <a:p>
            <a:pPr marL="342900" indent="-342900"/>
            <a:r>
              <a:rPr lang="es-CL" sz="2000" dirty="0"/>
              <a:t>Orientado para portátiles.</a:t>
            </a:r>
          </a:p>
          <a:p>
            <a:pPr marL="342900" indent="-342900"/>
            <a:r>
              <a:rPr lang="es-CL" sz="2000" dirty="0"/>
              <a:t>Jaguar y </a:t>
            </a:r>
            <a:r>
              <a:rPr lang="es-CL" sz="2000" dirty="0" smtClean="0"/>
              <a:t>Puma.</a:t>
            </a:r>
            <a:endParaRPr lang="es-CL" sz="2000" dirty="0"/>
          </a:p>
          <a:p>
            <a:pPr marL="342900" indent="-342900"/>
            <a:endParaRPr lang="es-CL" sz="2000" dirty="0"/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026" name="Picture 2" descr="Resultado de imagen para AMD Bobcat png">
            <a:extLst>
              <a:ext uri="{FF2B5EF4-FFF2-40B4-BE49-F238E27FC236}">
                <a16:creationId xmlns:a16="http://schemas.microsoft.com/office/drawing/2014/main" xmlns="" id="{6A43FCEE-472B-4343-9E93-F1B7E1726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09" y="1385047"/>
            <a:ext cx="2617866" cy="261786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532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Arquitectura AMD ZEN-</a:t>
            </a:r>
            <a:r>
              <a:rPr lang="es-CL" sz="2800" dirty="0">
                <a:solidFill>
                  <a:srgbClr val="F55C21"/>
                </a:solidFill>
              </a:rPr>
              <a:t>Ryzen</a:t>
            </a:r>
            <a:r>
              <a:rPr lang="es-CL" sz="2800" dirty="0"/>
              <a:t> (</a:t>
            </a:r>
            <a:r>
              <a:rPr lang="es-CL" sz="2800" dirty="0">
                <a:solidFill>
                  <a:srgbClr val="F55C21"/>
                </a:solidFill>
              </a:rPr>
              <a:t>2017</a:t>
            </a:r>
            <a:r>
              <a:rPr lang="es-CL" sz="2800" dirty="0"/>
              <a:t>)</a:t>
            </a:r>
            <a:endParaRPr sz="2800" dirty="0"/>
          </a:p>
        </p:txBody>
      </p:sp>
      <p:sp>
        <p:nvSpPr>
          <p:cNvPr id="115" name="Google Shape;115;p14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9" name="Google Shape;121;p15">
            <a:extLst>
              <a:ext uri="{FF2B5EF4-FFF2-40B4-BE49-F238E27FC236}">
                <a16:creationId xmlns:a16="http://schemas.microsoft.com/office/drawing/2014/main" xmlns="" id="{FD96B9FB-4271-4163-9EE2-A4AAD8188C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6713" y="1198372"/>
            <a:ext cx="5499833" cy="2819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s-CL" sz="1800" dirty="0">
                <a:solidFill>
                  <a:srgbClr val="FFFFFF"/>
                </a:solidFill>
              </a:rPr>
              <a:t>Soporte multihilo.</a:t>
            </a:r>
          </a:p>
          <a:p>
            <a:pPr marL="342900" indent="-342900"/>
            <a:r>
              <a:rPr lang="es-CL" sz="1800" dirty="0"/>
              <a:t>Transistores </a:t>
            </a:r>
            <a:r>
              <a:rPr lang="es-CL" sz="1800" dirty="0" err="1"/>
              <a:t>FinFET</a:t>
            </a:r>
            <a:r>
              <a:rPr lang="es-CL" sz="1800" dirty="0"/>
              <a:t> de alta eficiencia.</a:t>
            </a:r>
            <a:endParaRPr lang="es-CL" sz="1800" dirty="0">
              <a:solidFill>
                <a:srgbClr val="FFFFFF"/>
              </a:solidFill>
            </a:endParaRPr>
          </a:p>
          <a:p>
            <a:pPr marL="342900" indent="-342900"/>
            <a:r>
              <a:rPr lang="es-CL" sz="1800" dirty="0"/>
              <a:t>Memoria caché de </a:t>
            </a:r>
            <a:r>
              <a:rPr lang="es-CL" sz="1800" dirty="0" err="1"/>
              <a:t>microoperación</a:t>
            </a:r>
            <a:r>
              <a:rPr lang="es-CL" sz="1800" dirty="0"/>
              <a:t>.</a:t>
            </a:r>
          </a:p>
          <a:p>
            <a:pPr marL="342900" indent="-342900"/>
            <a:r>
              <a:rPr lang="pt-BR" sz="1800" dirty="0" err="1"/>
              <a:t>Llega</a:t>
            </a:r>
            <a:r>
              <a:rPr lang="pt-BR" sz="1800" dirty="0"/>
              <a:t> hasta </a:t>
            </a:r>
            <a:r>
              <a:rPr lang="pt-BR" sz="1800" dirty="0" err="1"/>
              <a:t>los</a:t>
            </a:r>
            <a:r>
              <a:rPr lang="pt-BR" sz="1800" dirty="0"/>
              <a:t> 16 núcleos y 32 hilos (</a:t>
            </a:r>
            <a:r>
              <a:rPr lang="pt-BR" sz="1800" dirty="0" err="1"/>
              <a:t>threadreaper</a:t>
            </a:r>
            <a:r>
              <a:rPr lang="pt-BR" sz="1800" dirty="0"/>
              <a:t>).</a:t>
            </a:r>
          </a:p>
          <a:p>
            <a:pPr marL="342900" indent="-342900"/>
            <a:r>
              <a:rPr lang="pt-BR" sz="1800" dirty="0"/>
              <a:t>Memoria </a:t>
            </a:r>
            <a:r>
              <a:rPr lang="pt-BR" sz="1800" dirty="0" err="1"/>
              <a:t>caché</a:t>
            </a:r>
            <a:r>
              <a:rPr lang="pt-BR" sz="1800" dirty="0"/>
              <a:t> L3 compartida de 8 </a:t>
            </a:r>
            <a:r>
              <a:rPr lang="pt-BR" sz="1800" dirty="0" smtClean="0"/>
              <a:t>MB.</a:t>
            </a:r>
            <a:endParaRPr lang="pt-BR" sz="1800" dirty="0"/>
          </a:p>
          <a:p>
            <a:pPr marL="342900" indent="-342900"/>
            <a:r>
              <a:rPr lang="es-CL" sz="1800" dirty="0"/>
              <a:t>A  parte de las 3 versiones, tiene una versión APU.</a:t>
            </a:r>
          </a:p>
        </p:txBody>
      </p:sp>
      <p:pic>
        <p:nvPicPr>
          <p:cNvPr id="2052" name="Picture 4" descr="Resultado de imagen para ryzen png">
            <a:extLst>
              <a:ext uri="{FF2B5EF4-FFF2-40B4-BE49-F238E27FC236}">
                <a16:creationId xmlns:a16="http://schemas.microsoft.com/office/drawing/2014/main" xmlns="" id="{F5182C5C-2451-4295-8D6D-F6C996556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762" y="1319029"/>
            <a:ext cx="3693525" cy="250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A SLIDE TITLE</a:t>
            </a:r>
            <a:endParaRPr dirty="0"/>
          </a:p>
        </p:txBody>
      </p:sp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And some text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ldNum" idx="4294967295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122" name="Picture 2" descr="Resultado de imagen para arquitecturas zen amd">
            <a:extLst>
              <a:ext uri="{FF2B5EF4-FFF2-40B4-BE49-F238E27FC236}">
                <a16:creationId xmlns:a16="http://schemas.microsoft.com/office/drawing/2014/main" xmlns="" id="{AC905EA6-5FD6-4229-B1BF-FD5C37E81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354750"/>
            <a:ext cx="443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dirty="0"/>
              <a:t>ANÁLISIS</a:t>
            </a:r>
            <a:br>
              <a:rPr lang="es-CL" sz="6000" dirty="0"/>
            </a:br>
            <a:r>
              <a:rPr lang="es-CL" sz="6000" dirty="0"/>
              <a:t>RYZEN 5</a:t>
            </a:r>
            <a:endParaRPr sz="6000" dirty="0"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4294967295"/>
          </p:nvPr>
        </p:nvSpPr>
        <p:spPr>
          <a:xfrm>
            <a:off x="685800" y="2497155"/>
            <a:ext cx="4434900" cy="1758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/>
              <a:t>Comparativas</a:t>
            </a:r>
            <a:r>
              <a:rPr lang="en-US" dirty="0"/>
              <a:t>, </a:t>
            </a:r>
            <a:r>
              <a:rPr lang="en-US" dirty="0"/>
              <a:t>¿</a:t>
            </a:r>
            <a:r>
              <a:rPr lang="en-US" dirty="0" err="1" smtClean="0"/>
              <a:t>será</a:t>
            </a:r>
            <a:r>
              <a:rPr lang="en-US" dirty="0" smtClean="0"/>
              <a:t> </a:t>
            </a:r>
            <a:r>
              <a:rPr lang="en-US" dirty="0"/>
              <a:t>el </a:t>
            </a:r>
            <a:r>
              <a:rPr lang="en-US" dirty="0" err="1"/>
              <a:t>mejor</a:t>
            </a:r>
            <a:r>
              <a:rPr lang="en-US" dirty="0"/>
              <a:t> </a:t>
            </a:r>
            <a:r>
              <a:rPr lang="en-US" dirty="0" err="1"/>
              <a:t>procesador</a:t>
            </a:r>
            <a:r>
              <a:rPr lang="en-US" dirty="0"/>
              <a:t> </a:t>
            </a:r>
            <a:r>
              <a:rPr lang="en-US" dirty="0" err="1"/>
              <a:t>calidad</a:t>
            </a:r>
            <a:r>
              <a:rPr lang="en-US" dirty="0"/>
              <a:t> y </a:t>
            </a:r>
            <a:r>
              <a:rPr lang="en-US" dirty="0" err="1"/>
              <a:t>precio</a:t>
            </a:r>
            <a:r>
              <a:rPr lang="en-US" dirty="0"/>
              <a:t>?</a:t>
            </a:r>
          </a:p>
        </p:txBody>
      </p:sp>
      <p:sp>
        <p:nvSpPr>
          <p:cNvPr id="156" name="Google Shape;156;p19"/>
          <p:cNvSpPr/>
          <p:nvPr/>
        </p:nvSpPr>
        <p:spPr>
          <a:xfrm>
            <a:off x="7270660" y="3329856"/>
            <a:ext cx="332070" cy="3170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9"/>
          <p:cNvSpPr/>
          <p:nvPr/>
        </p:nvSpPr>
        <p:spPr>
          <a:xfrm rot="2466644">
            <a:off x="5592882" y="1825071"/>
            <a:ext cx="461391" cy="4405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 rot="-1609331">
            <a:off x="6267631" y="2102268"/>
            <a:ext cx="332013" cy="3170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9"/>
          <p:cNvSpPr/>
          <p:nvPr/>
        </p:nvSpPr>
        <p:spPr>
          <a:xfrm rot="2925939">
            <a:off x="8280859" y="2353418"/>
            <a:ext cx="248651" cy="23742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9"/>
          <p:cNvSpPr/>
          <p:nvPr/>
        </p:nvSpPr>
        <p:spPr>
          <a:xfrm rot="-1609494">
            <a:off x="7246102" y="762887"/>
            <a:ext cx="224006" cy="21388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6146" name="Picture 2" descr="Resultado de imagen para ryzen 5 png">
            <a:extLst>
              <a:ext uri="{FF2B5EF4-FFF2-40B4-BE49-F238E27FC236}">
                <a16:creationId xmlns:a16="http://schemas.microsoft.com/office/drawing/2014/main" xmlns="" id="{63F5BE7A-6286-44C3-86D3-6570F9BA6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95" y="980632"/>
            <a:ext cx="3199710" cy="270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670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55C21"/>
                </a:solidFill>
              </a:rPr>
              <a:t>4 - 6</a:t>
            </a:r>
            <a:endParaRPr sz="3000" dirty="0">
              <a:solidFill>
                <a:srgbClr val="F55C21"/>
              </a:solidFill>
            </a:endParaRPr>
          </a:p>
        </p:txBody>
      </p:sp>
      <p:sp>
        <p:nvSpPr>
          <p:cNvPr id="243" name="Google Shape;243;p28"/>
          <p:cNvSpPr txBox="1">
            <a:spLocks noGrp="1"/>
          </p:cNvSpPr>
          <p:nvPr>
            <p:ph type="subTitle" idx="4294967295"/>
          </p:nvPr>
        </p:nvSpPr>
        <p:spPr>
          <a:xfrm>
            <a:off x="685800" y="8779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L" sz="2400" dirty="0"/>
              <a:t>Núcleos</a:t>
            </a:r>
            <a:endParaRPr sz="2400" dirty="0"/>
          </a:p>
        </p:txBody>
      </p:sp>
      <p:sp>
        <p:nvSpPr>
          <p:cNvPr id="244" name="Google Shape;244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8959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55C21"/>
                </a:solidFill>
              </a:rPr>
              <a:t>3,2 – 3,6</a:t>
            </a:r>
            <a:endParaRPr sz="3000" dirty="0">
              <a:solidFill>
                <a:srgbClr val="F55C21"/>
              </a:solidFill>
            </a:endParaRPr>
          </a:p>
        </p:txBody>
      </p:sp>
      <p:sp>
        <p:nvSpPr>
          <p:cNvPr id="245" name="Google Shape;245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5068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L" sz="2400" dirty="0" smtClean="0"/>
              <a:t>Frecuencia </a:t>
            </a:r>
            <a:r>
              <a:rPr lang="es-CL" sz="2400" dirty="0"/>
              <a:t>Base (</a:t>
            </a:r>
            <a:r>
              <a:rPr lang="es-CL" sz="2400" dirty="0" err="1"/>
              <a:t>Ghz</a:t>
            </a:r>
            <a:r>
              <a:rPr lang="es-CL" sz="2400" dirty="0"/>
              <a:t>)</a:t>
            </a:r>
            <a:endParaRPr sz="2400" dirty="0"/>
          </a:p>
        </p:txBody>
      </p:sp>
      <p:sp>
        <p:nvSpPr>
          <p:cNvPr id="246" name="Google Shape;24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581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55C21"/>
                </a:solidFill>
              </a:rPr>
              <a:t>8 - 12</a:t>
            </a:r>
            <a:endParaRPr sz="3000" dirty="0">
              <a:solidFill>
                <a:srgbClr val="F55C21"/>
              </a:solidFill>
            </a:endParaRPr>
          </a:p>
        </p:txBody>
      </p:sp>
      <p:sp>
        <p:nvSpPr>
          <p:cNvPr id="247" name="Google Shape;24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1923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L" sz="2400" dirty="0"/>
              <a:t>Hilos</a:t>
            </a:r>
            <a:endParaRPr sz="2400" dirty="0"/>
          </a:p>
        </p:txBody>
      </p:sp>
      <p:sp>
        <p:nvSpPr>
          <p:cNvPr id="248" name="Google Shape;248;p28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cxnSp>
        <p:nvCxnSpPr>
          <p:cNvPr id="249" name="Google Shape;249;p28"/>
          <p:cNvCxnSpPr/>
          <p:nvPr/>
        </p:nvCxnSpPr>
        <p:spPr>
          <a:xfrm>
            <a:off x="3527100" y="1683075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50" name="Google Shape;250;p28"/>
          <p:cNvCxnSpPr/>
          <p:nvPr/>
        </p:nvCxnSpPr>
        <p:spPr>
          <a:xfrm>
            <a:off x="3527100" y="2999600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FDB9A53-8FE4-4372-8045-0335ED3B9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2800" dirty="0"/>
              <a:t>INTRODUCCIÓN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C4D670EF-E5C5-4C23-9C04-2930B38C4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600" y="1304364"/>
            <a:ext cx="3740400" cy="2842085"/>
          </a:xfrm>
        </p:spPr>
        <p:txBody>
          <a:bodyPr/>
          <a:lstStyle/>
          <a:p>
            <a:r>
              <a:rPr lang="es-CL" dirty="0"/>
              <a:t>Contexto. </a:t>
            </a:r>
          </a:p>
          <a:p>
            <a:r>
              <a:rPr lang="es-CL" dirty="0"/>
              <a:t>Objetivos.</a:t>
            </a:r>
          </a:p>
          <a:p>
            <a:r>
              <a:rPr lang="es-CL" dirty="0"/>
              <a:t>Motivación.</a:t>
            </a:r>
          </a:p>
          <a:p>
            <a:r>
              <a:rPr lang="es-CL" dirty="0"/>
              <a:t>AMD Ryzen 5.</a:t>
            </a:r>
          </a:p>
          <a:p>
            <a:pPr marL="76200" indent="0">
              <a:buNone/>
            </a:pP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FBF7F780-5B98-4B91-A641-7ADFE16E3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2</a:t>
            </a:fld>
            <a:endParaRPr lang="es-CL"/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xmlns="" id="{AD27AE50-1F3B-4BAA-871E-E54D1D616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r="11836"/>
          <a:stretch/>
        </p:blipFill>
        <p:spPr bwMode="auto">
          <a:xfrm>
            <a:off x="4909459" y="0"/>
            <a:ext cx="4234541" cy="45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21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ctrTitle" idx="4294967295"/>
          </p:nvPr>
        </p:nvSpPr>
        <p:spPr>
          <a:xfrm>
            <a:off x="-61546" y="1169377"/>
            <a:ext cx="9205546" cy="16587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rgbClr val="FFFFFF"/>
                </a:solidFill>
              </a:rPr>
              <a:t>100,000-180,000</a:t>
            </a:r>
            <a:endParaRPr sz="8000" dirty="0">
              <a:solidFill>
                <a:srgbClr val="FFFFFF"/>
              </a:solidFill>
            </a:endParaRPr>
          </a:p>
        </p:txBody>
      </p:sp>
      <p:sp>
        <p:nvSpPr>
          <p:cNvPr id="236" name="Google Shape;236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63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L" dirty="0">
                <a:solidFill>
                  <a:srgbClr val="27272D"/>
                </a:solidFill>
              </a:rPr>
              <a:t>Precio de Ryzen 1400 – Ryzen 2600X</a:t>
            </a:r>
            <a:endParaRPr dirty="0">
              <a:solidFill>
                <a:srgbClr val="27272D"/>
              </a:solidFill>
            </a:endParaRPr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BC1F187D-A8E0-49D3-A0EA-BAFC508AF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3" y="0"/>
            <a:ext cx="6415080" cy="459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50086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D40A1257-24DA-4B24-9E33-0D5F632095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22</a:t>
            </a:fld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FFACA872-C31A-46BD-A895-55523A398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4" r="23750"/>
          <a:stretch/>
        </p:blipFill>
        <p:spPr>
          <a:xfrm>
            <a:off x="0" y="245807"/>
            <a:ext cx="3824529" cy="409021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9301"/>
          <a:stretch/>
        </p:blipFill>
        <p:spPr>
          <a:xfrm>
            <a:off x="3824529" y="245807"/>
            <a:ext cx="5434012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19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D40A1257-24DA-4B24-9E33-0D5F632095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23</a:t>
            </a:fld>
            <a:endParaRPr lang="es-CL"/>
          </a:p>
        </p:txBody>
      </p:sp>
      <p:pic>
        <p:nvPicPr>
          <p:cNvPr id="1026" name="Picture 2" descr="Resultado de imagen para benchmark ryzen 5">
            <a:extLst>
              <a:ext uri="{FF2B5EF4-FFF2-40B4-BE49-F238E27FC236}">
                <a16:creationId xmlns:a16="http://schemas.microsoft.com/office/drawing/2014/main" xmlns="" id="{5ED534E5-F4B7-435E-A08D-9BC12B1F3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13" y="0"/>
            <a:ext cx="4358534" cy="45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benchmark ryzen 5">
            <a:extLst>
              <a:ext uri="{FF2B5EF4-FFF2-40B4-BE49-F238E27FC236}">
                <a16:creationId xmlns:a16="http://schemas.microsoft.com/office/drawing/2014/main" xmlns="" id="{227B9372-C32B-43A4-8F12-5C32DEC1A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193" y="0"/>
            <a:ext cx="4005440" cy="45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17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dirty="0"/>
              <a:t>ESTADO DEL ARTE</a:t>
            </a:r>
            <a:endParaRPr sz="2800" dirty="0"/>
          </a:p>
        </p:txBody>
      </p:sp>
      <p:sp>
        <p:nvSpPr>
          <p:cNvPr id="192" name="Google Shape;192;p22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7404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s-CL" dirty="0"/>
              <a:t>AMD Ryzen.</a:t>
            </a:r>
          </a:p>
          <a:p>
            <a:pPr marL="342900" indent="-342900"/>
            <a:r>
              <a:rPr lang="es-CL" dirty="0"/>
              <a:t>AMD APU.</a:t>
            </a:r>
          </a:p>
          <a:p>
            <a:pPr marL="342900" indent="-342900"/>
            <a:r>
              <a:rPr lang="es-CL" dirty="0"/>
              <a:t>AMD K12 (ARM).</a:t>
            </a:r>
          </a:p>
          <a:p>
            <a:pPr marL="342900" indent="-342900"/>
            <a:r>
              <a:rPr lang="es-CL" dirty="0" err="1"/>
              <a:t>Amd</a:t>
            </a:r>
            <a:r>
              <a:rPr lang="es-CL" dirty="0"/>
              <a:t> </a:t>
            </a:r>
            <a:r>
              <a:rPr lang="es-CL" dirty="0" err="1"/>
              <a:t>Fx</a:t>
            </a:r>
            <a:r>
              <a:rPr lang="es-CL" dirty="0"/>
              <a:t>, Bulldozer.</a:t>
            </a:r>
            <a:endParaRPr dirty="0"/>
          </a:p>
        </p:txBody>
      </p:sp>
      <p:pic>
        <p:nvPicPr>
          <p:cNvPr id="193" name="Google Shape;193;p22" descr="buildings1.jpg"/>
          <p:cNvPicPr preferRelativeResize="0"/>
          <p:nvPr/>
        </p:nvPicPr>
        <p:blipFill rotWithShape="1">
          <a:blip r:embed="rId3">
            <a:alphaModFix/>
          </a:blip>
          <a:srcRect l="51162"/>
          <a:stretch/>
        </p:blipFill>
        <p:spPr>
          <a:xfrm>
            <a:off x="5155375" y="0"/>
            <a:ext cx="3988624" cy="45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2" r="18966"/>
          <a:stretch/>
        </p:blipFill>
        <p:spPr bwMode="auto">
          <a:xfrm>
            <a:off x="4747364" y="0"/>
            <a:ext cx="4396636" cy="459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85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465D0E1-4750-4D84-A1A0-ED795235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2800" dirty="0"/>
              <a:t>CONCLUSIONES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3E3E67CE-FCD6-4267-8BAB-523024EDF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Lanzamiento Ryzen 2.</a:t>
            </a:r>
          </a:p>
          <a:p>
            <a:r>
              <a:rPr lang="es-CL" dirty="0"/>
              <a:t>Evolución de AMD.</a:t>
            </a:r>
          </a:p>
          <a:p>
            <a:r>
              <a:rPr lang="es-CL" dirty="0"/>
              <a:t>Batalla con  Intel.</a:t>
            </a:r>
          </a:p>
          <a:p>
            <a:r>
              <a:rPr lang="es-CL" dirty="0"/>
              <a:t>Arquitecturas.</a:t>
            </a:r>
          </a:p>
          <a:p>
            <a:r>
              <a:rPr lang="es-CL" dirty="0"/>
              <a:t>Mercado.</a:t>
            </a:r>
          </a:p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9BB7F5D6-910E-49E5-A1E3-B3F983C27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25</a:t>
            </a:fld>
            <a:endParaRPr lang="es-CL"/>
          </a:p>
        </p:txBody>
      </p:sp>
      <p:pic>
        <p:nvPicPr>
          <p:cNvPr id="4098" name="Picture 2" descr="Resultado de imagen para amd vs intel png">
            <a:extLst>
              <a:ext uri="{FF2B5EF4-FFF2-40B4-BE49-F238E27FC236}">
                <a16:creationId xmlns:a16="http://schemas.microsoft.com/office/drawing/2014/main" xmlns="" id="{9489F452-0736-4897-99AB-63313DC43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057" y="1353829"/>
            <a:ext cx="3547343" cy="243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8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18" name="Google Shape;318;p36"/>
          <p:cNvSpPr txBox="1">
            <a:spLocks noGrp="1"/>
          </p:cNvSpPr>
          <p:nvPr>
            <p:ph type="ctrTitle" idx="4294967295"/>
          </p:nvPr>
        </p:nvSpPr>
        <p:spPr>
          <a:xfrm>
            <a:off x="762000" y="440350"/>
            <a:ext cx="437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dirty="0">
                <a:solidFill>
                  <a:srgbClr val="F55C21"/>
                </a:solidFill>
              </a:rPr>
              <a:t>GRACIAS</a:t>
            </a:r>
            <a:r>
              <a:rPr lang="en" sz="6000" dirty="0">
                <a:solidFill>
                  <a:srgbClr val="F55C21"/>
                </a:solidFill>
              </a:rPr>
              <a:t>!</a:t>
            </a:r>
            <a:endParaRPr sz="6000" dirty="0">
              <a:solidFill>
                <a:srgbClr val="F55C21"/>
              </a:solidFill>
            </a:endParaRPr>
          </a:p>
        </p:txBody>
      </p:sp>
      <p:sp>
        <p:nvSpPr>
          <p:cNvPr id="319" name="Google Shape;319;p36"/>
          <p:cNvSpPr txBox="1">
            <a:spLocks noGrp="1"/>
          </p:cNvSpPr>
          <p:nvPr>
            <p:ph type="subTitle" idx="4294967295"/>
          </p:nvPr>
        </p:nvSpPr>
        <p:spPr>
          <a:xfrm>
            <a:off x="1072582" y="1360575"/>
            <a:ext cx="4373700" cy="31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L" dirty="0"/>
              <a:t>ALGUNA PREGUNTA</a:t>
            </a:r>
            <a:r>
              <a:rPr lang="en" dirty="0"/>
              <a:t>?</a:t>
            </a:r>
            <a:endParaRPr lang="es-CL" dirty="0"/>
          </a:p>
        </p:txBody>
      </p:sp>
      <p:pic>
        <p:nvPicPr>
          <p:cNvPr id="1026" name="Picture 2" descr="https://lh4.googleusercontent.com/-sj8qUAuLOs9ldbMOeNpijMnndha28QUKVIUr13xgfAhQIWUQzWls0NmXaeFNkeEIKCsp_kmSl7x1n7lBT5EKQvsJMMOsqo5v62w50cRNQLFJenlUZhLU2y7B35LDk3KX811_SvVzSw">
            <a:extLst>
              <a:ext uri="{FF2B5EF4-FFF2-40B4-BE49-F238E27FC236}">
                <a16:creationId xmlns:a16="http://schemas.microsoft.com/office/drawing/2014/main" xmlns="" id="{D155AD68-ECB7-415E-AB55-33AB06D0B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666567">
                <a:alpha val="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962" y="1859162"/>
            <a:ext cx="2423975" cy="24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70B0C40C-9619-4C6E-B228-F8245CFCA1AA}"/>
              </a:ext>
            </a:extLst>
          </p:cNvPr>
          <p:cNvSpPr/>
          <p:nvPr/>
        </p:nvSpPr>
        <p:spPr>
          <a:xfrm>
            <a:off x="4454820" y="2417862"/>
            <a:ext cx="18253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/>
              <a:t> </a:t>
            </a:r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xmlns="" id="{673CD9AF-D28B-49DF-B2A5-73BF6CFFBA91}"/>
              </a:ext>
            </a:extLst>
          </p:cNvPr>
          <p:cNvSpPr/>
          <p:nvPr/>
        </p:nvSpPr>
        <p:spPr>
          <a:xfrm flipH="1">
            <a:off x="5591175" y="699362"/>
            <a:ext cx="1377950" cy="1159800"/>
          </a:xfrm>
          <a:prstGeom prst="wedgeEllipseCallout">
            <a:avLst/>
          </a:prstGeom>
          <a:solidFill>
            <a:srgbClr val="F55C21"/>
          </a:solidFill>
          <a:ln>
            <a:solidFill>
              <a:srgbClr val="CDCC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4800" b="1" dirty="0">
                <a:solidFill>
                  <a:srgbClr val="CDCCCE"/>
                </a:solidFill>
                <a:latin typeface="+mj-lt"/>
              </a:rPr>
              <a:t>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Referencias</a:t>
            </a:r>
            <a:endParaRPr dirty="0"/>
          </a:p>
        </p:txBody>
      </p:sp>
      <p:sp>
        <p:nvSpPr>
          <p:cNvPr id="328" name="Google Shape;328;p37"/>
          <p:cNvSpPr txBox="1">
            <a:spLocks noGrp="1"/>
          </p:cNvSpPr>
          <p:nvPr>
            <p:ph type="body" idx="1"/>
          </p:nvPr>
        </p:nvSpPr>
        <p:spPr>
          <a:xfrm>
            <a:off x="0" y="763218"/>
            <a:ext cx="9144000" cy="3617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s-CL" sz="1200" dirty="0"/>
              <a:t>AMD(2018). Nuestra historia. Recuperado de: </a:t>
            </a:r>
            <a:r>
              <a:rPr lang="es-CL" sz="1200" dirty="0">
                <a:hlinkClick r:id="rId3"/>
              </a:rPr>
              <a:t>https://www.amd.com/es-xl/who-we-are/corporate-information/history</a:t>
            </a:r>
            <a:r>
              <a:rPr lang="es-CL" sz="1200" dirty="0"/>
              <a:t> </a:t>
            </a:r>
          </a:p>
          <a:p>
            <a:pPr marL="285750" indent="-285750"/>
            <a:r>
              <a:rPr lang="pt-BR" sz="1200" dirty="0"/>
              <a:t> CPU Benchmarks (2017). AMD </a:t>
            </a:r>
            <a:r>
              <a:rPr lang="pt-BR" sz="1200" dirty="0" err="1"/>
              <a:t>Ryzen</a:t>
            </a:r>
            <a:r>
              <a:rPr lang="pt-BR" sz="1200" dirty="0"/>
              <a:t> 5 1600X. Recuperado de:</a:t>
            </a:r>
          </a:p>
          <a:p>
            <a:pPr marL="285750" indent="-285750"/>
            <a:r>
              <a:rPr lang="pt-BR" sz="1200" dirty="0">
                <a:hlinkClick r:id="rId4"/>
              </a:rPr>
              <a:t>https://www.cpubenchmark.net/cpu.php?cpu=AMD+Ryzen+5+1600X&amp;id=3000</a:t>
            </a:r>
            <a:endParaRPr lang="pt-BR" sz="1200" dirty="0"/>
          </a:p>
          <a:p>
            <a:pPr marL="285750" indent="-285750"/>
            <a:r>
              <a:rPr lang="pt-BR" sz="1200" dirty="0" err="1"/>
              <a:t>Wikipedia</a:t>
            </a:r>
            <a:r>
              <a:rPr lang="pt-BR" sz="1200" dirty="0"/>
              <a:t> (2018). </a:t>
            </a:r>
            <a:r>
              <a:rPr lang="pt-BR" sz="1200" dirty="0" err="1"/>
              <a:t>Anexo:Procesadores</a:t>
            </a:r>
            <a:r>
              <a:rPr lang="pt-BR" sz="1200" dirty="0"/>
              <a:t> AMD. Recuperado de: https </a:t>
            </a:r>
            <a:r>
              <a:rPr lang="pt-BR" sz="1200" dirty="0">
                <a:hlinkClick r:id="rId5"/>
              </a:rPr>
              <a:t>https://es.wikipedia.org/wiki/Anexo:Procesadores_AMD</a:t>
            </a:r>
            <a:r>
              <a:rPr lang="pt-BR" sz="1200" dirty="0"/>
              <a:t> </a:t>
            </a:r>
          </a:p>
          <a:p>
            <a:pPr marL="285750" indent="-285750"/>
            <a:r>
              <a:rPr lang="pt-BR" sz="1200" dirty="0" err="1"/>
              <a:t>Cpu</a:t>
            </a:r>
            <a:r>
              <a:rPr lang="pt-BR" sz="1200" dirty="0"/>
              <a:t>-World (2003). AMD </a:t>
            </a:r>
            <a:r>
              <a:rPr lang="pt-BR" sz="1200" dirty="0" err="1"/>
              <a:t>Bobcat</a:t>
            </a:r>
            <a:r>
              <a:rPr lang="pt-BR" sz="1200" dirty="0"/>
              <a:t> processor </a:t>
            </a:r>
            <a:r>
              <a:rPr lang="pt-BR" sz="1200" dirty="0" err="1"/>
              <a:t>families</a:t>
            </a:r>
            <a:r>
              <a:rPr lang="pt-BR" sz="1200" dirty="0"/>
              <a:t>. Recuperado de: </a:t>
            </a:r>
            <a:r>
              <a:rPr lang="pt-BR" sz="1200" dirty="0">
                <a:hlinkClick r:id="rId6"/>
              </a:rPr>
              <a:t>http://www.cpu-world.com/CPUs/Bobcat/index.html</a:t>
            </a:r>
            <a:r>
              <a:rPr lang="pt-BR" sz="1200" dirty="0"/>
              <a:t> </a:t>
            </a:r>
          </a:p>
          <a:p>
            <a:pPr marL="285750" indent="-285750"/>
            <a:r>
              <a:rPr lang="pt-BR" sz="1200" dirty="0" err="1"/>
              <a:t>Cpu</a:t>
            </a:r>
            <a:r>
              <a:rPr lang="pt-BR" sz="1200" dirty="0"/>
              <a:t>-World (2018). AMD K10 processor </a:t>
            </a:r>
            <a:r>
              <a:rPr lang="pt-BR" sz="1200" dirty="0" err="1"/>
              <a:t>families</a:t>
            </a:r>
            <a:r>
              <a:rPr lang="pt-BR" sz="1200" dirty="0"/>
              <a:t>. Recuperado de: </a:t>
            </a:r>
            <a:r>
              <a:rPr lang="pt-BR" sz="1200" dirty="0">
                <a:hlinkClick r:id="rId7"/>
              </a:rPr>
              <a:t>http://www.cpu-world.com/CPUs/K10/index.html</a:t>
            </a:r>
            <a:r>
              <a:rPr lang="pt-BR" sz="1200" dirty="0"/>
              <a:t> </a:t>
            </a:r>
          </a:p>
          <a:p>
            <a:pPr marL="285750" indent="-285750"/>
            <a:r>
              <a:rPr lang="pt-BR" sz="1200" dirty="0" err="1"/>
              <a:t>Cpu</a:t>
            </a:r>
            <a:r>
              <a:rPr lang="pt-BR" sz="1200" dirty="0"/>
              <a:t>-World (2018). AMD </a:t>
            </a:r>
            <a:r>
              <a:rPr lang="pt-BR" sz="1200" dirty="0" err="1"/>
              <a:t>Bulldozer</a:t>
            </a:r>
            <a:r>
              <a:rPr lang="pt-BR" sz="1200" dirty="0"/>
              <a:t> processor </a:t>
            </a:r>
            <a:r>
              <a:rPr lang="pt-BR" sz="1200" dirty="0" err="1"/>
              <a:t>families</a:t>
            </a:r>
            <a:r>
              <a:rPr lang="pt-BR" sz="1200" dirty="0"/>
              <a:t>. Recuperado de: </a:t>
            </a:r>
            <a:r>
              <a:rPr lang="pt-BR" sz="1200" dirty="0">
                <a:hlinkClick r:id="rId8"/>
              </a:rPr>
              <a:t>http://www.cpu-world.com/CPUs/Bulldozer/index.html</a:t>
            </a:r>
            <a:r>
              <a:rPr lang="pt-BR" sz="1200" dirty="0"/>
              <a:t> </a:t>
            </a:r>
          </a:p>
          <a:p>
            <a:pPr marL="285750" indent="-285750"/>
            <a:r>
              <a:rPr lang="es-CL" sz="1200" dirty="0"/>
              <a:t>AMD (2017). Procesadores para computadoras de escritorio AMD Ryzen. Recuperado de: </a:t>
            </a:r>
            <a:r>
              <a:rPr lang="es-CL" sz="1200" dirty="0">
                <a:hlinkClick r:id="rId9"/>
              </a:rPr>
              <a:t>https://www.amd.com/es/ryzen</a:t>
            </a:r>
            <a:r>
              <a:rPr lang="es-CL" sz="1200" dirty="0"/>
              <a:t> </a:t>
            </a:r>
          </a:p>
          <a:p>
            <a:pPr marL="285750" indent="-285750"/>
            <a:r>
              <a:rPr lang="es-CL" sz="1200" dirty="0" err="1"/>
              <a:t>WikiChip</a:t>
            </a:r>
            <a:r>
              <a:rPr lang="es-CL" sz="1200" dirty="0"/>
              <a:t> (2016). Am286 - AMD. Recuperado de: </a:t>
            </a:r>
            <a:r>
              <a:rPr lang="es-CL" sz="1200" dirty="0">
                <a:hlinkClick r:id="rId10"/>
              </a:rPr>
              <a:t>https://en.wikichip.org/wiki/amd/am286</a:t>
            </a:r>
            <a:r>
              <a:rPr lang="es-CL" sz="1200" dirty="0"/>
              <a:t> </a:t>
            </a:r>
          </a:p>
          <a:p>
            <a:pPr marL="285750" indent="-285750"/>
            <a:r>
              <a:rPr lang="es-CL" sz="1200" dirty="0" err="1"/>
              <a:t>WikiChip</a:t>
            </a:r>
            <a:r>
              <a:rPr lang="es-CL" sz="1200" dirty="0"/>
              <a:t> (2016). K5 - AMD. Recuperado de: </a:t>
            </a:r>
            <a:r>
              <a:rPr lang="es-CL" sz="1200" dirty="0">
                <a:hlinkClick r:id="rId11"/>
              </a:rPr>
              <a:t>https://en.wikichip.org/wiki/amd/k5</a:t>
            </a:r>
            <a:r>
              <a:rPr lang="es-CL" sz="1200" dirty="0"/>
              <a:t> </a:t>
            </a:r>
          </a:p>
          <a:p>
            <a:pPr marL="285750" indent="-285750"/>
            <a:r>
              <a:rPr lang="es-CL" sz="1200" dirty="0" err="1"/>
              <a:t>WikiChip</a:t>
            </a:r>
            <a:r>
              <a:rPr lang="es-CL" sz="1200" dirty="0"/>
              <a:t> (2018). </a:t>
            </a:r>
            <a:r>
              <a:rPr lang="es-CL" sz="1200" dirty="0" err="1"/>
              <a:t>Advanced</a:t>
            </a:r>
            <a:r>
              <a:rPr lang="es-CL" sz="1200" dirty="0"/>
              <a:t> Micro </a:t>
            </a:r>
            <a:r>
              <a:rPr lang="es-CL" sz="1200" dirty="0" err="1"/>
              <a:t>Devices</a:t>
            </a:r>
            <a:r>
              <a:rPr lang="es-CL" sz="1200" dirty="0"/>
              <a:t> (AMD). Recuperado de: </a:t>
            </a:r>
            <a:r>
              <a:rPr lang="es-CL" sz="1200" dirty="0">
                <a:hlinkClick r:id="rId12"/>
              </a:rPr>
              <a:t>https://en.wikichip.org/wiki/amd/</a:t>
            </a:r>
            <a:r>
              <a:rPr lang="es-CL" sz="1200" dirty="0"/>
              <a:t> </a:t>
            </a:r>
          </a:p>
          <a:p>
            <a:pPr marL="285750" indent="-285750"/>
            <a:r>
              <a:rPr lang="es-CL" sz="1200" dirty="0"/>
              <a:t> </a:t>
            </a:r>
            <a:r>
              <a:rPr lang="es-CL" sz="1200" dirty="0" err="1"/>
              <a:t>WikiChip</a:t>
            </a:r>
            <a:r>
              <a:rPr lang="es-CL" sz="1200" dirty="0"/>
              <a:t> (2016). Am486 - AMD. Recuperado de: </a:t>
            </a:r>
            <a:r>
              <a:rPr lang="es-CL" sz="1200" dirty="0">
                <a:hlinkClick r:id="rId13"/>
              </a:rPr>
              <a:t>https://en.wikichip.org/wiki/amd/am486</a:t>
            </a:r>
            <a:r>
              <a:rPr lang="es-CL" sz="1200" dirty="0"/>
              <a:t> </a:t>
            </a:r>
          </a:p>
          <a:p>
            <a:pPr marL="285750" indent="-285750"/>
            <a:r>
              <a:rPr lang="es-CL" sz="1200" dirty="0"/>
              <a:t>Wikipedia (2018). </a:t>
            </a:r>
            <a:r>
              <a:rPr lang="es-CL" sz="1200" dirty="0" err="1"/>
              <a:t>Advanced</a:t>
            </a:r>
            <a:r>
              <a:rPr lang="es-CL" sz="1200" dirty="0"/>
              <a:t> Micro </a:t>
            </a:r>
            <a:r>
              <a:rPr lang="es-CL" sz="1200" dirty="0" err="1"/>
              <a:t>Devices</a:t>
            </a:r>
            <a:r>
              <a:rPr lang="es-CL" sz="1200" dirty="0"/>
              <a:t>. Recuperado de: </a:t>
            </a:r>
            <a:r>
              <a:rPr lang="es-CL" sz="1200" dirty="0">
                <a:hlinkClick r:id="rId14"/>
              </a:rPr>
              <a:t>https://es.wikipedia.org/wiki/Advanced_Micro_Devices</a:t>
            </a:r>
            <a:r>
              <a:rPr lang="es-CL" sz="1200" dirty="0"/>
              <a:t> </a:t>
            </a:r>
            <a:endParaRPr lang="es-CL" sz="1800" dirty="0">
              <a:solidFill>
                <a:srgbClr val="FFFFFF"/>
              </a:solidFill>
            </a:endParaRPr>
          </a:p>
        </p:txBody>
      </p:sp>
      <p:sp>
        <p:nvSpPr>
          <p:cNvPr id="329" name="Google Shape;329;p37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ldNum" idx="4294967295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465D0E1-4750-4D84-A1A0-ED795235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2800" dirty="0"/>
              <a:t>MARCO TEÓRICO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3E3E67CE-FCD6-4267-8BAB-523024EDF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Procesadores o microprocesadores.</a:t>
            </a:r>
          </a:p>
          <a:p>
            <a:r>
              <a:rPr lang="es-CL" dirty="0"/>
              <a:t>Circuitos integrados.</a:t>
            </a:r>
          </a:p>
          <a:p>
            <a:r>
              <a:rPr lang="es-CL" dirty="0"/>
              <a:t>Arquitecturas.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9BB7F5D6-910E-49E5-A1E3-B3F983C27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4669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1028">
            <a:extLst>
              <a:ext uri="{FF2B5EF4-FFF2-40B4-BE49-F238E27FC236}">
                <a16:creationId xmlns:a16="http://schemas.microsoft.com/office/drawing/2014/main" xmlns="" id="{ECB1FFA5-8789-4F44-8E67-AEFA6B3C8598}"/>
              </a:ext>
            </a:extLst>
          </p:cNvPr>
          <p:cNvCxnSpPr>
            <a:cxnSpLocks/>
          </p:cNvCxnSpPr>
          <p:nvPr/>
        </p:nvCxnSpPr>
        <p:spPr>
          <a:xfrm>
            <a:off x="5781665" y="551826"/>
            <a:ext cx="0" cy="2613260"/>
          </a:xfrm>
          <a:prstGeom prst="line">
            <a:avLst/>
          </a:prstGeom>
          <a:ln w="19050">
            <a:solidFill>
              <a:srgbClr val="BA3B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3487345" y="-171418"/>
            <a:ext cx="2206333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LÍNEA DE TIEMPO</a:t>
            </a:r>
            <a:endParaRPr dirty="0"/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aphicFrame>
        <p:nvGraphicFramePr>
          <p:cNvPr id="24" name="Table 11">
            <a:extLst>
              <a:ext uri="{FF2B5EF4-FFF2-40B4-BE49-F238E27FC236}">
                <a16:creationId xmlns:a16="http://schemas.microsoft.com/office/drawing/2014/main" xmlns="" id="{A1A48306-4F8D-4A5E-B476-7E50A40AB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60788"/>
              </p:ext>
            </p:extLst>
          </p:nvPr>
        </p:nvGraphicFramePr>
        <p:xfrm>
          <a:off x="-6220" y="756314"/>
          <a:ext cx="9150220" cy="36652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35422">
                  <a:extLst>
                    <a:ext uri="{9D8B030D-6E8A-4147-A177-3AD203B41FA5}">
                      <a16:colId xmlns:a16="http://schemas.microsoft.com/office/drawing/2014/main" xmlns="" val="3749430807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3734006342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2909261402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3880184901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439633468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1755996096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3341464212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2665382904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1648474527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2129532461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4232112259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391915523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4187290048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2377953082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2498761313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1603066576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1090898902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3571948937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578965129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2814892869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1212121506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4093889276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3647525315"/>
                    </a:ext>
                  </a:extLst>
                </a:gridCol>
                <a:gridCol w="335426">
                  <a:extLst>
                    <a:ext uri="{9D8B030D-6E8A-4147-A177-3AD203B41FA5}">
                      <a16:colId xmlns:a16="http://schemas.microsoft.com/office/drawing/2014/main" xmlns="" val="3427760917"/>
                    </a:ext>
                  </a:extLst>
                </a:gridCol>
              </a:tblGrid>
              <a:tr h="247211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Arquitectura</a:t>
                      </a:r>
                      <a:endParaRPr lang="en-US" sz="1400" dirty="0"/>
                    </a:p>
                  </a:txBody>
                  <a:tcPr marL="68580" marR="68580" marT="34290" marB="34290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77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81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83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87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89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91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97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99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03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05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07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09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</a:t>
                      </a:r>
                    </a:p>
                  </a:txBody>
                  <a:tcPr marL="0" marR="0" marT="34290" marB="34290" anchor="ctr">
                    <a:solidFill>
                      <a:srgbClr val="BA3B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71127746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27272D"/>
                          </a:solidFill>
                          <a:latin typeface="Encode Sans" panose="020B0604020202020204" charset="0"/>
                        </a:rPr>
                        <a:t>Am2900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0714176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27272D"/>
                          </a:solidFill>
                          <a:latin typeface="Encode Sans" panose="020B0604020202020204" charset="0"/>
                        </a:rPr>
                        <a:t>Am29K</a:t>
                      </a: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02908542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7272D"/>
                          </a:solidFill>
                          <a:effectLst/>
                          <a:uLnTx/>
                          <a:uFillTx/>
                          <a:latin typeface="Encode Sans" panose="020B0604020202020204" charset="0"/>
                          <a:ea typeface="+mn-ea"/>
                          <a:cs typeface="+mn-cs"/>
                        </a:rPr>
                        <a:t>AMx86 (Intel)</a:t>
                      </a:r>
                    </a:p>
                  </a:txBody>
                  <a:tcPr marL="68580" marR="68580" marT="34290" marB="3429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01864240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7272D"/>
                          </a:solidFill>
                          <a:effectLst/>
                          <a:uLnTx/>
                          <a:uFillTx/>
                          <a:latin typeface="Encode Sans" panose="020B0604020202020204" charset="0"/>
                          <a:ea typeface="+mn-ea"/>
                          <a:cs typeface="+mn-cs"/>
                        </a:rPr>
                        <a:t>AMD-K5</a:t>
                      </a:r>
                    </a:p>
                  </a:txBody>
                  <a:tcPr marL="68580" marR="68580" marT="34290" marB="3429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9460518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7272D"/>
                          </a:solidFill>
                          <a:effectLst/>
                          <a:uLnTx/>
                          <a:uFillTx/>
                          <a:latin typeface="Encode Sans" panose="020B0604020202020204" charset="0"/>
                          <a:ea typeface="+mn-ea"/>
                          <a:cs typeface="+mn-cs"/>
                        </a:rPr>
                        <a:t>AMD-K6</a:t>
                      </a:r>
                    </a:p>
                  </a:txBody>
                  <a:tcPr marL="68580" marR="68580" marT="34290" marB="3429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1370097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7272D"/>
                          </a:solidFill>
                          <a:effectLst/>
                          <a:uLnTx/>
                          <a:uFillTx/>
                          <a:latin typeface="Encode Sans" panose="020B0604020202020204" charset="0"/>
                        </a:rPr>
                        <a:t>AMD-K7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7272D"/>
                        </a:solidFill>
                        <a:effectLst/>
                        <a:uLnTx/>
                        <a:uFillTx/>
                        <a:latin typeface="Encode Sans" panose="020B060402020202020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98512396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7272D"/>
                          </a:solidFill>
                          <a:effectLst/>
                          <a:uLnTx/>
                          <a:uFillTx/>
                          <a:latin typeface="Encode Sans" panose="020B0604020202020204" charset="0"/>
                          <a:ea typeface="+mn-ea"/>
                          <a:cs typeface="+mn-cs"/>
                        </a:rPr>
                        <a:t>AMD–K8( x86-64)</a:t>
                      </a:r>
                    </a:p>
                  </a:txBody>
                  <a:tcPr marL="68580" marR="68580" marT="34290" marB="3429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342347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7272D"/>
                          </a:solidFill>
                          <a:effectLst/>
                          <a:uLnTx/>
                          <a:uFillTx/>
                          <a:latin typeface="Encode Sans" panose="020B0604020202020204" charset="0"/>
                          <a:ea typeface="+mn-ea"/>
                          <a:cs typeface="+mn-cs"/>
                        </a:rPr>
                        <a:t>AMD-K10</a:t>
                      </a:r>
                    </a:p>
                  </a:txBody>
                  <a:tcPr marL="68580" marR="68580" marT="34290" marB="3429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15252820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7272D"/>
                          </a:solidFill>
                          <a:effectLst/>
                          <a:uLnTx/>
                          <a:uFillTx/>
                          <a:latin typeface="Encode Sans" panose="020B0604020202020204" charset="0"/>
                          <a:ea typeface="+mn-ea"/>
                          <a:cs typeface="+mn-cs"/>
                        </a:rPr>
                        <a:t>AMD-Bulldozer</a:t>
                      </a:r>
                    </a:p>
                  </a:txBody>
                  <a:tcPr marL="68580" marR="68580" marT="34290" marB="3429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6566441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7272D"/>
                          </a:solidFill>
                          <a:effectLst/>
                          <a:uLnTx/>
                          <a:uFillTx/>
                          <a:latin typeface="Encode Sans" panose="020B0604020202020204" charset="0"/>
                          <a:ea typeface="+mn-ea"/>
                          <a:cs typeface="+mn-cs"/>
                        </a:rPr>
                        <a:t>AMD-Bobcat</a:t>
                      </a:r>
                    </a:p>
                  </a:txBody>
                  <a:tcPr marL="68580" marR="68580" marT="34290" marB="3429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9544940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7272D"/>
                          </a:solidFill>
                          <a:effectLst/>
                          <a:uLnTx/>
                          <a:uFillTx/>
                          <a:latin typeface="Encode Sans" panose="020B0604020202020204" charset="0"/>
                          <a:ea typeface="+mn-ea"/>
                          <a:cs typeface="+mn-cs"/>
                        </a:rPr>
                        <a:t>AMD-Zen</a:t>
                      </a:r>
                    </a:p>
                  </a:txBody>
                  <a:tcPr marL="68580" marR="68580" marT="34290" marB="3429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17193863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7272D"/>
                          </a:solidFill>
                          <a:effectLst/>
                          <a:uLnTx/>
                          <a:uFillTx/>
                          <a:latin typeface="Encode Sans" panose="020B0604020202020204" charset="0"/>
                          <a:ea typeface="+mn-ea"/>
                          <a:cs typeface="+mn-cs"/>
                        </a:rPr>
                        <a:t>AMD-K12</a:t>
                      </a:r>
                    </a:p>
                  </a:txBody>
                  <a:tcPr marL="68580" marR="68580" marT="34290" marB="34290" anchor="ctr">
                    <a:solidFill>
                      <a:srgbClr val="F55C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237940833"/>
                  </a:ext>
                </a:extLst>
              </a:tr>
            </a:tbl>
          </a:graphicData>
        </a:graphic>
      </p:graphicFrame>
      <p:cxnSp>
        <p:nvCxnSpPr>
          <p:cNvPr id="26" name="Straight Connector 1028">
            <a:extLst>
              <a:ext uri="{FF2B5EF4-FFF2-40B4-BE49-F238E27FC236}">
                <a16:creationId xmlns:a16="http://schemas.microsoft.com/office/drawing/2014/main" xmlns="" id="{C95739F6-E41E-4D30-867D-2157EB55079F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8801069" y="566092"/>
            <a:ext cx="0" cy="3854583"/>
          </a:xfrm>
          <a:prstGeom prst="line">
            <a:avLst/>
          </a:prstGeom>
          <a:ln w="19050">
            <a:solidFill>
              <a:srgbClr val="F55C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41">
            <a:extLst>
              <a:ext uri="{FF2B5EF4-FFF2-40B4-BE49-F238E27FC236}">
                <a16:creationId xmlns:a16="http://schemas.microsoft.com/office/drawing/2014/main" xmlns="" id="{BA7D1F82-A804-4A6D-8A62-F32C42DC1B69}"/>
              </a:ext>
            </a:extLst>
          </p:cNvPr>
          <p:cNvSpPr txBox="1"/>
          <p:nvPr/>
        </p:nvSpPr>
        <p:spPr>
          <a:xfrm>
            <a:off x="8468285" y="266010"/>
            <a:ext cx="6655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Actual</a:t>
            </a:r>
          </a:p>
        </p:txBody>
      </p:sp>
      <p:sp>
        <p:nvSpPr>
          <p:cNvPr id="35" name="Rectangle 12">
            <a:extLst>
              <a:ext uri="{FF2B5EF4-FFF2-40B4-BE49-F238E27FC236}">
                <a16:creationId xmlns:a16="http://schemas.microsoft.com/office/drawing/2014/main" xmlns="" id="{9E3AA716-D573-4A30-959A-71870BAF3020}"/>
              </a:ext>
            </a:extLst>
          </p:cNvPr>
          <p:cNvSpPr/>
          <p:nvPr/>
        </p:nvSpPr>
        <p:spPr>
          <a:xfrm>
            <a:off x="1576388" y="1039291"/>
            <a:ext cx="3879053" cy="2771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6" name="Rectangle 16">
            <a:extLst>
              <a:ext uri="{FF2B5EF4-FFF2-40B4-BE49-F238E27FC236}">
                <a16:creationId xmlns:a16="http://schemas.microsoft.com/office/drawing/2014/main" xmlns="" id="{16A19353-8103-440E-988B-D3DDA1BCAED3}"/>
              </a:ext>
            </a:extLst>
          </p:cNvPr>
          <p:cNvSpPr/>
          <p:nvPr/>
        </p:nvSpPr>
        <p:spPr>
          <a:xfrm>
            <a:off x="3605212" y="1316421"/>
            <a:ext cx="1352947" cy="2771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7" name="Rectangle 18">
            <a:extLst>
              <a:ext uri="{FF2B5EF4-FFF2-40B4-BE49-F238E27FC236}">
                <a16:creationId xmlns:a16="http://schemas.microsoft.com/office/drawing/2014/main" xmlns="" id="{CFF87FF0-939E-4953-92E0-58CE7B119355}"/>
              </a:ext>
            </a:extLst>
          </p:cNvPr>
          <p:cNvSpPr/>
          <p:nvPr/>
        </p:nvSpPr>
        <p:spPr>
          <a:xfrm>
            <a:off x="4959167" y="1880702"/>
            <a:ext cx="282588" cy="28715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8" name="Rectangle 19">
            <a:extLst>
              <a:ext uri="{FF2B5EF4-FFF2-40B4-BE49-F238E27FC236}">
                <a16:creationId xmlns:a16="http://schemas.microsoft.com/office/drawing/2014/main" xmlns="" id="{5B73A616-25EB-4F73-BC5C-07D98C752C7E}"/>
              </a:ext>
            </a:extLst>
          </p:cNvPr>
          <p:cNvSpPr/>
          <p:nvPr/>
        </p:nvSpPr>
        <p:spPr>
          <a:xfrm>
            <a:off x="5233821" y="2167853"/>
            <a:ext cx="751047" cy="2771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9" name="Rectangle 21">
            <a:extLst>
              <a:ext uri="{FF2B5EF4-FFF2-40B4-BE49-F238E27FC236}">
                <a16:creationId xmlns:a16="http://schemas.microsoft.com/office/drawing/2014/main" xmlns="" id="{45AA4773-E25B-4153-964A-E7A900B92A02}"/>
              </a:ext>
            </a:extLst>
          </p:cNvPr>
          <p:cNvSpPr/>
          <p:nvPr/>
        </p:nvSpPr>
        <p:spPr>
          <a:xfrm>
            <a:off x="6321575" y="2732134"/>
            <a:ext cx="2479495" cy="277130"/>
          </a:xfrm>
          <a:prstGeom prst="rect">
            <a:avLst/>
          </a:prstGeom>
          <a:solidFill>
            <a:srgbClr val="0C96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0" name="Rectangle 17">
            <a:extLst>
              <a:ext uri="{FF2B5EF4-FFF2-40B4-BE49-F238E27FC236}">
                <a16:creationId xmlns:a16="http://schemas.microsoft.com/office/drawing/2014/main" xmlns="" id="{3BDBA6B3-8C2D-49C1-A94C-A80726CCBF96}"/>
              </a:ext>
            </a:extLst>
          </p:cNvPr>
          <p:cNvSpPr/>
          <p:nvPr/>
        </p:nvSpPr>
        <p:spPr>
          <a:xfrm>
            <a:off x="3126449" y="1593551"/>
            <a:ext cx="1831711" cy="2871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3"/>
              </a:solidFill>
            </a:endParaRPr>
          </a:p>
        </p:txBody>
      </p:sp>
      <p:sp>
        <p:nvSpPr>
          <p:cNvPr id="41" name="Rectangle 20">
            <a:extLst>
              <a:ext uri="{FF2B5EF4-FFF2-40B4-BE49-F238E27FC236}">
                <a16:creationId xmlns:a16="http://schemas.microsoft.com/office/drawing/2014/main" xmlns="" id="{D7F7F9A0-5F99-46C3-A3A9-CFC785ECAA16}"/>
              </a:ext>
            </a:extLst>
          </p:cNvPr>
          <p:cNvSpPr/>
          <p:nvPr/>
        </p:nvSpPr>
        <p:spPr>
          <a:xfrm>
            <a:off x="5609343" y="2444983"/>
            <a:ext cx="1016876" cy="2871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ED277135-F2B5-4649-AA7A-7EC1A7B809A7}"/>
              </a:ext>
            </a:extLst>
          </p:cNvPr>
          <p:cNvSpPr/>
          <p:nvPr/>
        </p:nvSpPr>
        <p:spPr>
          <a:xfrm>
            <a:off x="5781665" y="492849"/>
            <a:ext cx="7749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D4D3D9"/>
                </a:solidFill>
                <a:latin typeface="Encode Sans ExtraLight" panose="020B0604020202020204" charset="0"/>
              </a:rPr>
              <a:t>20</a:t>
            </a:r>
            <a:r>
              <a:rPr lang="es-CL" dirty="0">
                <a:solidFill>
                  <a:srgbClr val="D4D3D9"/>
                </a:solidFill>
                <a:latin typeface="Encode Sans ExtraLight" panose="020B0604020202020204" charset="0"/>
              </a:rPr>
              <a:t>XX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xmlns="" id="{131D8A12-C427-4594-B583-2B4002C175D2}"/>
              </a:ext>
            </a:extLst>
          </p:cNvPr>
          <p:cNvSpPr/>
          <p:nvPr/>
        </p:nvSpPr>
        <p:spPr>
          <a:xfrm>
            <a:off x="1378617" y="492849"/>
            <a:ext cx="7749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D4D3D9"/>
                </a:solidFill>
                <a:latin typeface="Encode Sans ExtraLight" panose="020B0604020202020204" charset="0"/>
              </a:rPr>
              <a:t>19</a:t>
            </a:r>
            <a:r>
              <a:rPr lang="es-CL" dirty="0">
                <a:solidFill>
                  <a:srgbClr val="D4D3D9"/>
                </a:solidFill>
                <a:latin typeface="Encode Sans ExtraLight" panose="020B0604020202020204" charset="0"/>
              </a:rPr>
              <a:t>XX</a:t>
            </a:r>
          </a:p>
        </p:txBody>
      </p:sp>
      <p:sp>
        <p:nvSpPr>
          <p:cNvPr id="47" name="Rectangle 17">
            <a:extLst>
              <a:ext uri="{FF2B5EF4-FFF2-40B4-BE49-F238E27FC236}">
                <a16:creationId xmlns:a16="http://schemas.microsoft.com/office/drawing/2014/main" xmlns="" id="{521E45AA-2753-43C8-85A7-B17DD4C94BF7}"/>
              </a:ext>
            </a:extLst>
          </p:cNvPr>
          <p:cNvSpPr/>
          <p:nvPr/>
        </p:nvSpPr>
        <p:spPr>
          <a:xfrm>
            <a:off x="6956557" y="3009264"/>
            <a:ext cx="860294" cy="28715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8" name="Rectangle 20">
            <a:extLst>
              <a:ext uri="{FF2B5EF4-FFF2-40B4-BE49-F238E27FC236}">
                <a16:creationId xmlns:a16="http://schemas.microsoft.com/office/drawing/2014/main" xmlns="" id="{CDE36A23-788A-43F8-9AD4-5507E4C4E60D}"/>
              </a:ext>
            </a:extLst>
          </p:cNvPr>
          <p:cNvSpPr/>
          <p:nvPr/>
        </p:nvSpPr>
        <p:spPr>
          <a:xfrm>
            <a:off x="7666828" y="3295767"/>
            <a:ext cx="477047" cy="276056"/>
          </a:xfrm>
          <a:prstGeom prst="rect">
            <a:avLst/>
          </a:prstGeom>
          <a:solidFill>
            <a:srgbClr val="00C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9" name="Rectangle 21">
            <a:extLst>
              <a:ext uri="{FF2B5EF4-FFF2-40B4-BE49-F238E27FC236}">
                <a16:creationId xmlns:a16="http://schemas.microsoft.com/office/drawing/2014/main" xmlns="" id="{4AB2407A-A4D8-43A0-8825-7B8D7783792F}"/>
              </a:ext>
            </a:extLst>
          </p:cNvPr>
          <p:cNvSpPr/>
          <p:nvPr/>
        </p:nvSpPr>
        <p:spPr>
          <a:xfrm>
            <a:off x="7666828" y="3571823"/>
            <a:ext cx="1134242" cy="277130"/>
          </a:xfrm>
          <a:prstGeom prst="rect">
            <a:avLst/>
          </a:prstGeom>
          <a:solidFill>
            <a:srgbClr val="115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0" name="Rectangle 18">
            <a:extLst>
              <a:ext uri="{FF2B5EF4-FFF2-40B4-BE49-F238E27FC236}">
                <a16:creationId xmlns:a16="http://schemas.microsoft.com/office/drawing/2014/main" xmlns="" id="{79391B57-FE4C-4D4B-9674-ED9EE259E59E}"/>
              </a:ext>
            </a:extLst>
          </p:cNvPr>
          <p:cNvSpPr/>
          <p:nvPr/>
        </p:nvSpPr>
        <p:spPr>
          <a:xfrm>
            <a:off x="8620124" y="3848953"/>
            <a:ext cx="180945" cy="287150"/>
          </a:xfrm>
          <a:prstGeom prst="rect">
            <a:avLst/>
          </a:prstGeom>
          <a:solidFill>
            <a:srgbClr val="26E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1" name="Rectangle 18">
            <a:extLst>
              <a:ext uri="{FF2B5EF4-FFF2-40B4-BE49-F238E27FC236}">
                <a16:creationId xmlns:a16="http://schemas.microsoft.com/office/drawing/2014/main" xmlns="" id="{1A73AD3F-2D7B-432F-BE12-78592C775A01}"/>
              </a:ext>
            </a:extLst>
          </p:cNvPr>
          <p:cNvSpPr/>
          <p:nvPr/>
        </p:nvSpPr>
        <p:spPr>
          <a:xfrm>
            <a:off x="8620124" y="4133525"/>
            <a:ext cx="180945" cy="287150"/>
          </a:xfrm>
          <a:prstGeom prst="rect">
            <a:avLst/>
          </a:prstGeom>
          <a:solidFill>
            <a:srgbClr val="F55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rgbClr val="F55C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67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ctrTitle"/>
          </p:nvPr>
        </p:nvSpPr>
        <p:spPr>
          <a:xfrm>
            <a:off x="168088" y="1126150"/>
            <a:ext cx="876075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ARQUITECTURAS ORIGINALES DE AMD</a:t>
            </a:r>
            <a:endParaRPr dirty="0"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1"/>
          </p:nvPr>
        </p:nvSpPr>
        <p:spPr>
          <a:xfrm>
            <a:off x="1735925" y="2665541"/>
            <a:ext cx="567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1995 - 1998</a:t>
            </a:r>
            <a:endParaRPr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6F4A9D38-3A6A-460D-BE1E-0BAF01AE675D}"/>
              </a:ext>
            </a:extLst>
          </p:cNvPr>
          <p:cNvGrpSpPr/>
          <p:nvPr/>
        </p:nvGrpSpPr>
        <p:grpSpPr>
          <a:xfrm>
            <a:off x="4054771" y="4017350"/>
            <a:ext cx="987391" cy="1211494"/>
            <a:chOff x="3824509" y="3493800"/>
            <a:chExt cx="1351819" cy="1649700"/>
          </a:xfrm>
        </p:grpSpPr>
        <p:pic>
          <p:nvPicPr>
            <p:cNvPr id="11" name="Picture 12" descr="Resultado de imagen para amd transparent logo">
              <a:extLst>
                <a:ext uri="{FF2B5EF4-FFF2-40B4-BE49-F238E27FC236}">
                  <a16:creationId xmlns:a16="http://schemas.microsoft.com/office/drawing/2014/main" xmlns="" id="{28C47BA2-C7A2-4668-9CFE-CA7C21FBA5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099"/>
            <a:stretch/>
          </p:blipFill>
          <p:spPr bwMode="auto">
            <a:xfrm>
              <a:off x="3824509" y="4408548"/>
              <a:ext cx="1351819" cy="73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Resultado de imagen para amd transparent logo">
              <a:extLst>
                <a:ext uri="{FF2B5EF4-FFF2-40B4-BE49-F238E27FC236}">
                  <a16:creationId xmlns:a16="http://schemas.microsoft.com/office/drawing/2014/main" xmlns="" id="{FD72688F-500C-4414-9F1F-0502C690A1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01" t="18875" r="8117" b="22469"/>
            <a:stretch/>
          </p:blipFill>
          <p:spPr bwMode="auto">
            <a:xfrm>
              <a:off x="4050608" y="3493800"/>
              <a:ext cx="1042584" cy="1015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ctrTitle" idx="4294967295"/>
          </p:nvPr>
        </p:nvSpPr>
        <p:spPr>
          <a:xfrm>
            <a:off x="710841" y="302559"/>
            <a:ext cx="3061059" cy="1230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s-CL" sz="3200" dirty="0">
                <a:solidFill>
                  <a:srgbClr val="F55C21"/>
                </a:solidFill>
              </a:rPr>
              <a:t>AMD AM2900</a:t>
            </a:r>
            <a:br>
              <a:rPr lang="es-CL" sz="3200" dirty="0">
                <a:solidFill>
                  <a:srgbClr val="F55C21"/>
                </a:solidFill>
              </a:rPr>
            </a:br>
            <a:r>
              <a:rPr lang="es-CL" sz="3200" dirty="0">
                <a:solidFill>
                  <a:srgbClr val="F55C21"/>
                </a:solidFill>
              </a:rPr>
              <a:t>(</a:t>
            </a:r>
            <a:r>
              <a:rPr lang="es-CL" sz="3200" dirty="0"/>
              <a:t>1975</a:t>
            </a:r>
            <a:r>
              <a:rPr lang="es-CL" sz="3200" dirty="0">
                <a:solidFill>
                  <a:srgbClr val="F55C21"/>
                </a:solidFill>
              </a:rPr>
              <a:t>)</a:t>
            </a:r>
            <a:endParaRPr sz="3200" dirty="0">
              <a:solidFill>
                <a:srgbClr val="F55C21"/>
              </a:solidFill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4294967295"/>
          </p:nvPr>
        </p:nvSpPr>
        <p:spPr>
          <a:xfrm>
            <a:off x="747000" y="1368485"/>
            <a:ext cx="4373700" cy="31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CL" sz="2000" dirty="0">
              <a:solidFill>
                <a:srgbClr val="FFFFFF"/>
              </a:solidFill>
            </a:endParaRPr>
          </a:p>
          <a:p>
            <a:pPr marL="342900" indent="-342900"/>
            <a:r>
              <a:rPr lang="es-CL" sz="2000" dirty="0">
                <a:solidFill>
                  <a:srgbClr val="FFFFFF"/>
                </a:solidFill>
              </a:rPr>
              <a:t>4 bits.</a:t>
            </a:r>
          </a:p>
          <a:p>
            <a:pPr marL="342900" indent="-342900"/>
            <a:r>
              <a:rPr lang="es-CL" sz="2000" dirty="0"/>
              <a:t>Velocidad de reloj de 16MHz.</a:t>
            </a:r>
          </a:p>
          <a:p>
            <a:pPr marL="342900" indent="-342900"/>
            <a:r>
              <a:rPr lang="es-CL" sz="2000" dirty="0"/>
              <a:t>Utilizado en microcomputadores.</a:t>
            </a:r>
          </a:p>
          <a:p>
            <a:pPr marL="342900" indent="-342900"/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074" name="Picture 2" descr="Resultado de imagen para amd am2900 1975">
            <a:extLst>
              <a:ext uri="{FF2B5EF4-FFF2-40B4-BE49-F238E27FC236}">
                <a16:creationId xmlns:a16="http://schemas.microsoft.com/office/drawing/2014/main" xmlns="" id="{83862B14-EAA3-4AF2-8EF5-FDF8B041A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150" y="1466850"/>
            <a:ext cx="2990850" cy="1524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ctrTitle" idx="4294967295"/>
          </p:nvPr>
        </p:nvSpPr>
        <p:spPr>
          <a:xfrm>
            <a:off x="710841" y="302559"/>
            <a:ext cx="2766985" cy="10824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s-CL" sz="3200" dirty="0">
                <a:solidFill>
                  <a:srgbClr val="F55C21"/>
                </a:solidFill>
              </a:rPr>
              <a:t>AMD AM29k</a:t>
            </a:r>
            <a:br>
              <a:rPr lang="es-CL" sz="3200" dirty="0">
                <a:solidFill>
                  <a:srgbClr val="F55C21"/>
                </a:solidFill>
              </a:rPr>
            </a:br>
            <a:r>
              <a:rPr lang="es-CL" sz="3200" dirty="0">
                <a:solidFill>
                  <a:srgbClr val="F55C21"/>
                </a:solidFill>
              </a:rPr>
              <a:t>(</a:t>
            </a:r>
            <a:r>
              <a:rPr lang="es-CL" sz="3200" dirty="0"/>
              <a:t>1987</a:t>
            </a:r>
            <a:r>
              <a:rPr lang="es-CL" sz="3200" dirty="0">
                <a:solidFill>
                  <a:srgbClr val="F55C21"/>
                </a:solidFill>
              </a:rPr>
              <a:t>)</a:t>
            </a:r>
            <a:endParaRPr sz="3200" dirty="0">
              <a:solidFill>
                <a:srgbClr val="F55C21"/>
              </a:solidFill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4294967295"/>
          </p:nvPr>
        </p:nvSpPr>
        <p:spPr>
          <a:xfrm>
            <a:off x="710841" y="1385047"/>
            <a:ext cx="4373700" cy="3208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s-CL" sz="2000" dirty="0">
                <a:solidFill>
                  <a:srgbClr val="FFFFFF"/>
                </a:solidFill>
              </a:rPr>
              <a:t>32 bits.</a:t>
            </a:r>
          </a:p>
          <a:p>
            <a:pPr marL="342900" indent="-342900"/>
            <a:r>
              <a:rPr lang="es-CL" sz="2000" dirty="0"/>
              <a:t>Velocidad de reloj: 25MHz.</a:t>
            </a:r>
          </a:p>
          <a:p>
            <a:pPr marL="342900" indent="-342900"/>
            <a:r>
              <a:rPr lang="es-CL" sz="2000" dirty="0"/>
              <a:t>No incluye sistema de predicción de saltos.</a:t>
            </a:r>
          </a:p>
          <a:p>
            <a:pPr marL="342900" indent="-342900"/>
            <a:r>
              <a:rPr lang="es-CL" sz="2000" dirty="0">
                <a:solidFill>
                  <a:srgbClr val="FFFFFF"/>
                </a:solidFill>
              </a:rPr>
              <a:t>Chip RISC.</a:t>
            </a:r>
          </a:p>
          <a:p>
            <a:pPr marL="342900" indent="-342900"/>
            <a:r>
              <a:rPr lang="es-CL" sz="2000" dirty="0">
                <a:solidFill>
                  <a:srgbClr val="FFFFFF"/>
                </a:solidFill>
              </a:rPr>
              <a:t>Unidad de coma flotante.</a:t>
            </a:r>
          </a:p>
          <a:p>
            <a:pPr marL="342900" indent="-342900"/>
            <a:r>
              <a:rPr lang="es-CL" sz="2000" dirty="0"/>
              <a:t>Unidad de manejo de memoria.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050" name="Picture 2" descr="Resultado de imagen para amd am29k">
            <a:extLst>
              <a:ext uri="{FF2B5EF4-FFF2-40B4-BE49-F238E27FC236}">
                <a16:creationId xmlns:a16="http://schemas.microsoft.com/office/drawing/2014/main" xmlns="" id="{7DB059E1-A398-4DD8-93EC-4D248DFA2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924" y="1185523"/>
            <a:ext cx="2101104" cy="2101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558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ctrTitle"/>
          </p:nvPr>
        </p:nvSpPr>
        <p:spPr>
          <a:xfrm>
            <a:off x="168088" y="1126150"/>
            <a:ext cx="876075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PROCESADORES DE ARQUITECTURA X86</a:t>
            </a:r>
            <a:endParaRPr dirty="0"/>
          </a:p>
        </p:txBody>
      </p:sp>
      <p:sp>
        <p:nvSpPr>
          <p:cNvPr id="129" name="Google Shape;129;p16"/>
          <p:cNvSpPr txBox="1">
            <a:spLocks noGrp="1"/>
          </p:cNvSpPr>
          <p:nvPr>
            <p:ph type="subTitle" idx="1"/>
          </p:nvPr>
        </p:nvSpPr>
        <p:spPr>
          <a:xfrm>
            <a:off x="1735925" y="2665541"/>
            <a:ext cx="567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1984 -Actualidad</a:t>
            </a:r>
            <a:endParaRPr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6F4A9D38-3A6A-460D-BE1E-0BAF01AE675D}"/>
              </a:ext>
            </a:extLst>
          </p:cNvPr>
          <p:cNvGrpSpPr/>
          <p:nvPr/>
        </p:nvGrpSpPr>
        <p:grpSpPr>
          <a:xfrm>
            <a:off x="4054771" y="4017350"/>
            <a:ext cx="987391" cy="1211494"/>
            <a:chOff x="3824509" y="3493800"/>
            <a:chExt cx="1351819" cy="1649700"/>
          </a:xfrm>
        </p:grpSpPr>
        <p:pic>
          <p:nvPicPr>
            <p:cNvPr id="11" name="Picture 12" descr="Resultado de imagen para amd transparent logo">
              <a:extLst>
                <a:ext uri="{FF2B5EF4-FFF2-40B4-BE49-F238E27FC236}">
                  <a16:creationId xmlns:a16="http://schemas.microsoft.com/office/drawing/2014/main" xmlns="" id="{28C47BA2-C7A2-4668-9CFE-CA7C21FBA5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099"/>
            <a:stretch/>
          </p:blipFill>
          <p:spPr bwMode="auto">
            <a:xfrm>
              <a:off x="3824509" y="4408548"/>
              <a:ext cx="1351819" cy="73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Resultado de imagen para amd transparent logo">
              <a:extLst>
                <a:ext uri="{FF2B5EF4-FFF2-40B4-BE49-F238E27FC236}">
                  <a16:creationId xmlns:a16="http://schemas.microsoft.com/office/drawing/2014/main" xmlns="" id="{FD72688F-500C-4414-9F1F-0502C690A1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01" t="18875" r="8117" b="22469"/>
            <a:stretch/>
          </p:blipFill>
          <p:spPr bwMode="auto">
            <a:xfrm>
              <a:off x="4050608" y="3493800"/>
              <a:ext cx="1042584" cy="1015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2628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ctrTitle" idx="4294967295"/>
          </p:nvPr>
        </p:nvSpPr>
        <p:spPr>
          <a:xfrm>
            <a:off x="152787" y="146962"/>
            <a:ext cx="2724883" cy="10292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s-CL" sz="2800" dirty="0">
                <a:solidFill>
                  <a:srgbClr val="F55C21"/>
                </a:solidFill>
              </a:rPr>
              <a:t>AMD AM286</a:t>
            </a:r>
            <a:br>
              <a:rPr lang="es-CL" sz="2800" dirty="0">
                <a:solidFill>
                  <a:srgbClr val="F55C21"/>
                </a:solidFill>
              </a:rPr>
            </a:br>
            <a:r>
              <a:rPr lang="es-CL" sz="2800" dirty="0">
                <a:solidFill>
                  <a:srgbClr val="F55C21"/>
                </a:solidFill>
              </a:rPr>
              <a:t>(</a:t>
            </a:r>
            <a:r>
              <a:rPr lang="es-CL" sz="2800" dirty="0"/>
              <a:t>1984</a:t>
            </a:r>
            <a:r>
              <a:rPr lang="es-CL" sz="2800" dirty="0">
                <a:solidFill>
                  <a:srgbClr val="F55C21"/>
                </a:solidFill>
              </a:rPr>
              <a:t>)</a:t>
            </a:r>
            <a:endParaRPr sz="2800" dirty="0">
              <a:solidFill>
                <a:srgbClr val="F55C21"/>
              </a:solidFill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4294967295"/>
          </p:nvPr>
        </p:nvSpPr>
        <p:spPr>
          <a:xfrm>
            <a:off x="152788" y="1084052"/>
            <a:ext cx="2536624" cy="1928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s-CL" sz="1800" dirty="0">
                <a:solidFill>
                  <a:srgbClr val="FFFFFF"/>
                </a:solidFill>
              </a:rPr>
              <a:t>16 bits.</a:t>
            </a:r>
          </a:p>
          <a:p>
            <a:pPr marL="342900" indent="-342900"/>
            <a:r>
              <a:rPr lang="es-CL" sz="1800" dirty="0"/>
              <a:t>Velocidad de reloj de 6 a 20MHz.</a:t>
            </a:r>
          </a:p>
          <a:p>
            <a:pPr marL="342900" indent="-342900"/>
            <a:r>
              <a:rPr lang="es-CL" sz="1800" dirty="0"/>
              <a:t>Creado con permiso de Intel.</a:t>
            </a:r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Google Shape;120;p15">
            <a:extLst>
              <a:ext uri="{FF2B5EF4-FFF2-40B4-BE49-F238E27FC236}">
                <a16:creationId xmlns:a16="http://schemas.microsoft.com/office/drawing/2014/main" xmlns="" id="{02D5C05B-5354-4900-9960-CB73F0FB673B}"/>
              </a:ext>
            </a:extLst>
          </p:cNvPr>
          <p:cNvSpPr txBox="1">
            <a:spLocks/>
          </p:cNvSpPr>
          <p:nvPr/>
        </p:nvSpPr>
        <p:spPr>
          <a:xfrm>
            <a:off x="3028218" y="1499453"/>
            <a:ext cx="2724884" cy="102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algn="ctr"/>
            <a:r>
              <a:rPr lang="es-CL" sz="2800" dirty="0">
                <a:solidFill>
                  <a:srgbClr val="F55C21"/>
                </a:solidFill>
              </a:rPr>
              <a:t>AMD AM386</a:t>
            </a:r>
          </a:p>
          <a:p>
            <a:pPr algn="ctr"/>
            <a:r>
              <a:rPr lang="es-CL" sz="2800" dirty="0">
                <a:solidFill>
                  <a:srgbClr val="F55C21"/>
                </a:solidFill>
              </a:rPr>
              <a:t>(</a:t>
            </a:r>
            <a:r>
              <a:rPr lang="es-CL" sz="2800" dirty="0"/>
              <a:t>1991</a:t>
            </a:r>
            <a:r>
              <a:rPr lang="es-CL" sz="2800" dirty="0">
                <a:solidFill>
                  <a:srgbClr val="F55C21"/>
                </a:solidFill>
              </a:rPr>
              <a:t>)</a:t>
            </a:r>
          </a:p>
        </p:txBody>
      </p:sp>
      <p:sp>
        <p:nvSpPr>
          <p:cNvPr id="7" name="Google Shape;120;p15">
            <a:extLst>
              <a:ext uri="{FF2B5EF4-FFF2-40B4-BE49-F238E27FC236}">
                <a16:creationId xmlns:a16="http://schemas.microsoft.com/office/drawing/2014/main" xmlns="" id="{3271BF0D-E6C6-4E1E-BE50-5E12BC026E4D}"/>
              </a:ext>
            </a:extLst>
          </p:cNvPr>
          <p:cNvSpPr txBox="1">
            <a:spLocks/>
          </p:cNvSpPr>
          <p:nvPr/>
        </p:nvSpPr>
        <p:spPr>
          <a:xfrm>
            <a:off x="6152419" y="146360"/>
            <a:ext cx="2838794" cy="102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algn="ctr"/>
            <a:r>
              <a:rPr lang="es-CL" sz="2800" dirty="0">
                <a:solidFill>
                  <a:srgbClr val="F55C21"/>
                </a:solidFill>
              </a:rPr>
              <a:t>AMD AM486</a:t>
            </a:r>
          </a:p>
          <a:p>
            <a:pPr algn="ctr"/>
            <a:r>
              <a:rPr lang="es-CL" sz="2800" dirty="0">
                <a:solidFill>
                  <a:srgbClr val="F55C21"/>
                </a:solidFill>
              </a:rPr>
              <a:t>(</a:t>
            </a:r>
            <a:r>
              <a:rPr lang="es-CL" sz="2800" dirty="0"/>
              <a:t>1993</a:t>
            </a:r>
            <a:r>
              <a:rPr lang="es-CL" sz="2800" dirty="0">
                <a:solidFill>
                  <a:srgbClr val="F55C21"/>
                </a:solidFill>
              </a:rPr>
              <a:t>)</a:t>
            </a:r>
          </a:p>
        </p:txBody>
      </p:sp>
      <p:sp>
        <p:nvSpPr>
          <p:cNvPr id="8" name="Google Shape;121;p15">
            <a:extLst>
              <a:ext uri="{FF2B5EF4-FFF2-40B4-BE49-F238E27FC236}">
                <a16:creationId xmlns:a16="http://schemas.microsoft.com/office/drawing/2014/main" xmlns="" id="{08ADB6DC-25B2-4A76-B5BE-BF9D5B2A9630}"/>
              </a:ext>
            </a:extLst>
          </p:cNvPr>
          <p:cNvSpPr txBox="1">
            <a:spLocks/>
          </p:cNvSpPr>
          <p:nvPr/>
        </p:nvSpPr>
        <p:spPr>
          <a:xfrm>
            <a:off x="3197712" y="2662811"/>
            <a:ext cx="2536624" cy="192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pPr marL="342900" indent="-342900"/>
            <a:r>
              <a:rPr lang="es-CL" sz="1800" dirty="0"/>
              <a:t>32 bits.</a:t>
            </a:r>
          </a:p>
          <a:p>
            <a:pPr marL="342900" indent="-342900"/>
            <a:r>
              <a:rPr lang="es-CL" sz="1800" dirty="0"/>
              <a:t>Velocidad de reloj de 20 a 40MHz.</a:t>
            </a:r>
          </a:p>
          <a:p>
            <a:pPr marL="342900" indent="-342900"/>
            <a:r>
              <a:rPr lang="es-CL" sz="1800" dirty="0"/>
              <a:t>Retrasado por una demanda de Intel. </a:t>
            </a:r>
          </a:p>
        </p:txBody>
      </p:sp>
      <p:sp>
        <p:nvSpPr>
          <p:cNvPr id="9" name="Google Shape;121;p15">
            <a:extLst>
              <a:ext uri="{FF2B5EF4-FFF2-40B4-BE49-F238E27FC236}">
                <a16:creationId xmlns:a16="http://schemas.microsoft.com/office/drawing/2014/main" xmlns="" id="{60ED6334-357C-488E-BC32-9D146B153122}"/>
              </a:ext>
            </a:extLst>
          </p:cNvPr>
          <p:cNvSpPr txBox="1">
            <a:spLocks/>
          </p:cNvSpPr>
          <p:nvPr/>
        </p:nvSpPr>
        <p:spPr>
          <a:xfrm>
            <a:off x="6216293" y="1175613"/>
            <a:ext cx="2536624" cy="26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pPr marL="342900" indent="-342900"/>
            <a:r>
              <a:rPr lang="es-CL" sz="1800"/>
              <a:t>32 bits.</a:t>
            </a:r>
            <a:endParaRPr lang="es-CL" sz="1800" dirty="0"/>
          </a:p>
          <a:p>
            <a:pPr marL="342900" indent="-342900"/>
            <a:r>
              <a:rPr lang="es-CL" sz="1800" dirty="0"/>
              <a:t>Velocidad de reloj de 33 a 120MHz.</a:t>
            </a:r>
          </a:p>
          <a:p>
            <a:pPr marL="342900" indent="-342900"/>
            <a:r>
              <a:rPr lang="es-CL" sz="1800" dirty="0"/>
              <a:t>Incluye primer nivel de caché.</a:t>
            </a:r>
          </a:p>
        </p:txBody>
      </p:sp>
      <p:pic>
        <p:nvPicPr>
          <p:cNvPr id="1026" name="Picture 2" descr="El procesador AMD Am286.">
            <a:extLst>
              <a:ext uri="{FF2B5EF4-FFF2-40B4-BE49-F238E27FC236}">
                <a16:creationId xmlns:a16="http://schemas.microsoft.com/office/drawing/2014/main" xmlns="" id="{7D5C1B70-B439-488C-A305-D2300E171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08" y="3146805"/>
            <a:ext cx="1581341" cy="14442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D Am386DX DXL.jpg">
            <a:extLst>
              <a:ext uri="{FF2B5EF4-FFF2-40B4-BE49-F238E27FC236}">
                <a16:creationId xmlns:a16="http://schemas.microsoft.com/office/drawing/2014/main" xmlns="" id="{2D185344-907A-4119-8B0C-815107A29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548" y="53009"/>
            <a:ext cx="1448152" cy="14336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MD Am486.jpg">
            <a:extLst>
              <a:ext uri="{FF2B5EF4-FFF2-40B4-BE49-F238E27FC236}">
                <a16:creationId xmlns:a16="http://schemas.microsoft.com/office/drawing/2014/main" xmlns="" id="{B90FCBBC-A48F-414F-9527-FE8CB683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733" y="3176233"/>
            <a:ext cx="1418568" cy="14185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923565"/>
      </p:ext>
    </p:extLst>
  </p:cSld>
  <p:clrMapOvr>
    <a:masterClrMapping/>
  </p:clrMapOvr>
</p:sld>
</file>

<file path=ppt/theme/theme1.xml><?xml version="1.0" encoding="utf-8"?>
<a:theme xmlns:a="http://schemas.openxmlformats.org/drawingml/2006/main" name="Laert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1326</Words>
  <Application>Microsoft Office PowerPoint</Application>
  <PresentationFormat>Presentación en pantalla (16:9)</PresentationFormat>
  <Paragraphs>235</Paragraphs>
  <Slides>27</Slides>
  <Notes>24</Notes>
  <HiddenSlides>1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Encode Sans</vt:lpstr>
      <vt:lpstr>Encode Sans ExtraLight</vt:lpstr>
      <vt:lpstr>Yu Gothic UI Semilight</vt:lpstr>
      <vt:lpstr>Arial</vt:lpstr>
      <vt:lpstr>Laertes template</vt:lpstr>
      <vt:lpstr>TEMA 4: EVOLUCIÓN DE PROCESADORES AMD</vt:lpstr>
      <vt:lpstr>INTRODUCCIÓN</vt:lpstr>
      <vt:lpstr>MARCO TEÓRICO</vt:lpstr>
      <vt:lpstr>LÍNEA DE TIEMPO</vt:lpstr>
      <vt:lpstr>1. ARQUITECTURAS ORIGINALES DE AMD</vt:lpstr>
      <vt:lpstr>AMD AM2900 (1975)</vt:lpstr>
      <vt:lpstr>AMD AM29k (1987)</vt:lpstr>
      <vt:lpstr>2. PROCESADORES DE ARQUITECTURA X86</vt:lpstr>
      <vt:lpstr>AMD AM286 (1984)</vt:lpstr>
      <vt:lpstr>AMD K5 (1995)</vt:lpstr>
      <vt:lpstr>AMD K6 (1997)</vt:lpstr>
      <vt:lpstr>AMD Athlon (K7) (1999)</vt:lpstr>
      <vt:lpstr>AMD Athlon 64 – X2 (K8) (2003-2005)</vt:lpstr>
      <vt:lpstr>AMD H10 (K10) (2007)</vt:lpstr>
      <vt:lpstr>AMD BOBCAT (2011)</vt:lpstr>
      <vt:lpstr>Arquitectura AMD ZEN-Ryzen (2017)</vt:lpstr>
      <vt:lpstr>THIS IS A SLIDE TITLE</vt:lpstr>
      <vt:lpstr>ANÁLISIS RYZEN 5</vt:lpstr>
      <vt:lpstr>4 - 6</vt:lpstr>
      <vt:lpstr>100,000-180,000</vt:lpstr>
      <vt:lpstr>Presentación de PowerPoint</vt:lpstr>
      <vt:lpstr>Presentación de PowerPoint</vt:lpstr>
      <vt:lpstr>Presentación de PowerPoint</vt:lpstr>
      <vt:lpstr>ESTADO DEL ARTE</vt:lpstr>
      <vt:lpstr>CONCLUSIONES</vt:lpstr>
      <vt:lpstr>GRACIAS!</vt:lpstr>
      <vt:lpstr>Referencias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Vicente Brevis</dc:creator>
  <cp:lastModifiedBy>carlos brevis vallejos</cp:lastModifiedBy>
  <cp:revision>162</cp:revision>
  <dcterms:modified xsi:type="dcterms:W3CDTF">2018-08-27T17:46:08Z</dcterms:modified>
</cp:coreProperties>
</file>